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94"/>
  </p:notesMasterIdLst>
  <p:handoutMasterIdLst>
    <p:handoutMasterId r:id="rId95"/>
  </p:handoutMasterIdLst>
  <p:sldIdLst>
    <p:sldId id="303" r:id="rId2"/>
    <p:sldId id="304" r:id="rId3"/>
    <p:sldId id="300" r:id="rId4"/>
    <p:sldId id="314" r:id="rId5"/>
    <p:sldId id="283"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30" r:id="rId21"/>
    <p:sldId id="331" r:id="rId22"/>
    <p:sldId id="332" r:id="rId23"/>
    <p:sldId id="333" r:id="rId24"/>
    <p:sldId id="334" r:id="rId25"/>
    <p:sldId id="335" r:id="rId26"/>
    <p:sldId id="308" r:id="rId27"/>
    <p:sldId id="337" r:id="rId28"/>
    <p:sldId id="338" r:id="rId29"/>
    <p:sldId id="339" r:id="rId30"/>
    <p:sldId id="340" r:id="rId31"/>
    <p:sldId id="341" r:id="rId32"/>
    <p:sldId id="342" r:id="rId33"/>
    <p:sldId id="343" r:id="rId34"/>
    <p:sldId id="309" r:id="rId35"/>
    <p:sldId id="344" r:id="rId36"/>
    <p:sldId id="345" r:id="rId37"/>
    <p:sldId id="346" r:id="rId38"/>
    <p:sldId id="347" r:id="rId39"/>
    <p:sldId id="348" r:id="rId40"/>
    <p:sldId id="349" r:id="rId41"/>
    <p:sldId id="350" r:id="rId42"/>
    <p:sldId id="351" r:id="rId43"/>
    <p:sldId id="352" r:id="rId44"/>
    <p:sldId id="353" r:id="rId45"/>
    <p:sldId id="355" r:id="rId46"/>
    <p:sldId id="356" r:id="rId47"/>
    <p:sldId id="310" r:id="rId48"/>
    <p:sldId id="359" r:id="rId49"/>
    <p:sldId id="358" r:id="rId50"/>
    <p:sldId id="357" r:id="rId51"/>
    <p:sldId id="360" r:id="rId52"/>
    <p:sldId id="361" r:id="rId53"/>
    <p:sldId id="365" r:id="rId54"/>
    <p:sldId id="363" r:id="rId55"/>
    <p:sldId id="364" r:id="rId56"/>
    <p:sldId id="362" r:id="rId57"/>
    <p:sldId id="366" r:id="rId58"/>
    <p:sldId id="367" r:id="rId59"/>
    <p:sldId id="368" r:id="rId60"/>
    <p:sldId id="369" r:id="rId61"/>
    <p:sldId id="370" r:id="rId62"/>
    <p:sldId id="311" r:id="rId63"/>
    <p:sldId id="371" r:id="rId64"/>
    <p:sldId id="372" r:id="rId65"/>
    <p:sldId id="373" r:id="rId66"/>
    <p:sldId id="374" r:id="rId67"/>
    <p:sldId id="375" r:id="rId68"/>
    <p:sldId id="312" r:id="rId69"/>
    <p:sldId id="376" r:id="rId70"/>
    <p:sldId id="377" r:id="rId71"/>
    <p:sldId id="378" r:id="rId72"/>
    <p:sldId id="379" r:id="rId73"/>
    <p:sldId id="380" r:id="rId74"/>
    <p:sldId id="382" r:id="rId75"/>
    <p:sldId id="381" r:id="rId76"/>
    <p:sldId id="383" r:id="rId77"/>
    <p:sldId id="384" r:id="rId78"/>
    <p:sldId id="385" r:id="rId79"/>
    <p:sldId id="386" r:id="rId80"/>
    <p:sldId id="387" r:id="rId81"/>
    <p:sldId id="388" r:id="rId82"/>
    <p:sldId id="389" r:id="rId83"/>
    <p:sldId id="390" r:id="rId84"/>
    <p:sldId id="391" r:id="rId85"/>
    <p:sldId id="392" r:id="rId86"/>
    <p:sldId id="393" r:id="rId87"/>
    <p:sldId id="394" r:id="rId88"/>
    <p:sldId id="313" r:id="rId89"/>
    <p:sldId id="395" r:id="rId90"/>
    <p:sldId id="396" r:id="rId91"/>
    <p:sldId id="397" r:id="rId92"/>
    <p:sldId id="299" r:id="rId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0" autoAdjust="0"/>
    <p:restoredTop sz="88821" autoAdjust="0"/>
  </p:normalViewPr>
  <p:slideViewPr>
    <p:cSldViewPr>
      <p:cViewPr varScale="1">
        <p:scale>
          <a:sx n="56" d="100"/>
          <a:sy n="56" d="100"/>
        </p:scale>
        <p:origin x="1508" y="2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158"/>
    </p:cViewPr>
  </p:sorterViewPr>
  <p:notesViewPr>
    <p:cSldViewPr>
      <p:cViewPr varScale="1">
        <p:scale>
          <a:sx n="64" d="100"/>
          <a:sy n="64" d="100"/>
        </p:scale>
        <p:origin x="259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AA5AAA-9E26-414A-8FD9-72778A43B709}" type="datetimeFigureOut">
              <a:rPr lang="en-US" smtClean="0"/>
              <a:t>3/26/2024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091395-5234-4325-8933-04FEFDB20CA4}" type="slidenum">
              <a:rPr lang="en-US" smtClean="0"/>
              <a:t>‹#›</a:t>
            </a:fld>
            <a:endParaRPr lang="en-US"/>
          </a:p>
        </p:txBody>
      </p:sp>
    </p:spTree>
    <p:extLst>
      <p:ext uri="{BB962C8B-B14F-4D97-AF65-F5344CB8AC3E}">
        <p14:creationId xmlns:p14="http://schemas.microsoft.com/office/powerpoint/2010/main" val="3652337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B39C21E-E755-49BC-BD01-951A1955DE0A}" type="datetimeFigureOut">
              <a:rPr lang="en-US"/>
              <a:pPr/>
              <a:t>3/26/2024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5507654-C941-4463-9742-4500FEAA44AE}" type="slidenum">
              <a:rPr lang="en-US"/>
              <a:pPr/>
              <a:t>‹#›</a:t>
            </a:fld>
            <a:endParaRPr lang="en-US" dirty="0"/>
          </a:p>
        </p:txBody>
      </p:sp>
    </p:spTree>
    <p:extLst>
      <p:ext uri="{BB962C8B-B14F-4D97-AF65-F5344CB8AC3E}">
        <p14:creationId xmlns:p14="http://schemas.microsoft.com/office/powerpoint/2010/main" val="316867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i="0" u="none" strike="noStrike" kern="1200" baseline="0" dirty="0">
                <a:solidFill>
                  <a:schemeClr val="tx1"/>
                </a:solidFill>
                <a:latin typeface="+mn-lt"/>
                <a:ea typeface="+mn-ea"/>
                <a:cs typeface="+mn-cs"/>
              </a:rPr>
              <a:t>Guidance to the Teacher</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Introduce a class presentation project from the beginning and continue working on the project as the topic progresses</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Emphasise correct use of images and text (font size and style) depending on the end users for whom the presentation is intended. The font size and type of images meant for a presentation to children is different from the presentation to adults.</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You should prepare presentations for learners to critique and generate ideas on what a good presentation should be, with reasons.</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You are advised to use demonstrations for each of the skills being introduced.</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Give learners an opportunity to observe, and allow them to practise and develop the skills individually or in groups if the equipment allow. As much as possible, give each learner a chance to develop the skills in the topic.</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Give assignments where learners prepare and deliver presentations to the rest of the class so that they can develop confidence in delivering a presentation.</a:t>
            </a:r>
          </a:p>
          <a:p>
            <a:pPr marL="0" indent="0">
              <a:buFont typeface="Arial" panose="020B0604020202020204" pitchFamily="34" charset="0"/>
              <a:buNone/>
            </a:pPr>
            <a:r>
              <a:rPr lang="en-GB" sz="1200" b="1" i="0" u="none" strike="noStrike" kern="1200" baseline="0" dirty="0">
                <a:solidFill>
                  <a:schemeClr val="tx1"/>
                </a:solidFill>
                <a:latin typeface="+mn-lt"/>
                <a:ea typeface="+mn-ea"/>
                <a:cs typeface="+mn-cs"/>
              </a:rPr>
              <a:t>Suggested Competences for Assessment</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Assess the learners’ ability to create an informative presentation, deliver a presentation to an audience and customise a presentation to meet end user needs.</a:t>
            </a:r>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a:t>
            </a:fld>
            <a:endParaRPr lang="en-US" dirty="0"/>
          </a:p>
        </p:txBody>
      </p:sp>
    </p:spTree>
    <p:extLst>
      <p:ext uri="{BB962C8B-B14F-4D97-AF65-F5344CB8AC3E}">
        <p14:creationId xmlns:p14="http://schemas.microsoft.com/office/powerpoint/2010/main" val="371646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10</a:t>
            </a:fld>
            <a:endParaRPr lang="en-US" dirty="0"/>
          </a:p>
        </p:txBody>
      </p:sp>
    </p:spTree>
    <p:extLst>
      <p:ext uri="{BB962C8B-B14F-4D97-AF65-F5344CB8AC3E}">
        <p14:creationId xmlns:p14="http://schemas.microsoft.com/office/powerpoint/2010/main" val="995280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11</a:t>
            </a:fld>
            <a:endParaRPr lang="en-US" dirty="0"/>
          </a:p>
        </p:txBody>
      </p:sp>
    </p:spTree>
    <p:extLst>
      <p:ext uri="{BB962C8B-B14F-4D97-AF65-F5344CB8AC3E}">
        <p14:creationId xmlns:p14="http://schemas.microsoft.com/office/powerpoint/2010/main" val="407083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12</a:t>
            </a:fld>
            <a:endParaRPr lang="en-US" dirty="0"/>
          </a:p>
        </p:txBody>
      </p:sp>
    </p:spTree>
    <p:extLst>
      <p:ext uri="{BB962C8B-B14F-4D97-AF65-F5344CB8AC3E}">
        <p14:creationId xmlns:p14="http://schemas.microsoft.com/office/powerpoint/2010/main" val="2430458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13</a:t>
            </a:fld>
            <a:endParaRPr lang="en-US" dirty="0"/>
          </a:p>
        </p:txBody>
      </p:sp>
    </p:spTree>
    <p:extLst>
      <p:ext uri="{BB962C8B-B14F-4D97-AF65-F5344CB8AC3E}">
        <p14:creationId xmlns:p14="http://schemas.microsoft.com/office/powerpoint/2010/main" val="2358866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14</a:t>
            </a:fld>
            <a:endParaRPr lang="en-US" dirty="0"/>
          </a:p>
        </p:txBody>
      </p:sp>
    </p:spTree>
    <p:extLst>
      <p:ext uri="{BB962C8B-B14F-4D97-AF65-F5344CB8AC3E}">
        <p14:creationId xmlns:p14="http://schemas.microsoft.com/office/powerpoint/2010/main" val="2717367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15</a:t>
            </a:fld>
            <a:endParaRPr lang="en-US" dirty="0"/>
          </a:p>
        </p:txBody>
      </p:sp>
    </p:spTree>
    <p:extLst>
      <p:ext uri="{BB962C8B-B14F-4D97-AF65-F5344CB8AC3E}">
        <p14:creationId xmlns:p14="http://schemas.microsoft.com/office/powerpoint/2010/main" val="3973487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16</a:t>
            </a:fld>
            <a:endParaRPr lang="en-US"/>
          </a:p>
        </p:txBody>
      </p:sp>
    </p:spTree>
    <p:extLst>
      <p:ext uri="{BB962C8B-B14F-4D97-AF65-F5344CB8AC3E}">
        <p14:creationId xmlns:p14="http://schemas.microsoft.com/office/powerpoint/2010/main" val="145766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17</a:t>
            </a:fld>
            <a:endParaRPr lang="en-US"/>
          </a:p>
        </p:txBody>
      </p:sp>
    </p:spTree>
    <p:extLst>
      <p:ext uri="{BB962C8B-B14F-4D97-AF65-F5344CB8AC3E}">
        <p14:creationId xmlns:p14="http://schemas.microsoft.com/office/powerpoint/2010/main" val="1530105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18</a:t>
            </a:fld>
            <a:endParaRPr lang="en-US"/>
          </a:p>
        </p:txBody>
      </p:sp>
    </p:spTree>
    <p:extLst>
      <p:ext uri="{BB962C8B-B14F-4D97-AF65-F5344CB8AC3E}">
        <p14:creationId xmlns:p14="http://schemas.microsoft.com/office/powerpoint/2010/main" val="269410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19</a:t>
            </a:fld>
            <a:endParaRPr lang="en-US"/>
          </a:p>
        </p:txBody>
      </p:sp>
    </p:spTree>
    <p:extLst>
      <p:ext uri="{BB962C8B-B14F-4D97-AF65-F5344CB8AC3E}">
        <p14:creationId xmlns:p14="http://schemas.microsoft.com/office/powerpoint/2010/main" val="190593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a:t>
            </a:fld>
            <a:endParaRPr lang="en-US" dirty="0"/>
          </a:p>
        </p:txBody>
      </p:sp>
    </p:spTree>
    <p:extLst>
      <p:ext uri="{BB962C8B-B14F-4D97-AF65-F5344CB8AC3E}">
        <p14:creationId xmlns:p14="http://schemas.microsoft.com/office/powerpoint/2010/main" val="226736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20</a:t>
            </a:fld>
            <a:endParaRPr lang="en-US"/>
          </a:p>
        </p:txBody>
      </p:sp>
    </p:spTree>
    <p:extLst>
      <p:ext uri="{BB962C8B-B14F-4D97-AF65-F5344CB8AC3E}">
        <p14:creationId xmlns:p14="http://schemas.microsoft.com/office/powerpoint/2010/main" val="218532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21</a:t>
            </a:fld>
            <a:endParaRPr lang="en-US"/>
          </a:p>
        </p:txBody>
      </p:sp>
    </p:spTree>
    <p:extLst>
      <p:ext uri="{BB962C8B-B14F-4D97-AF65-F5344CB8AC3E}">
        <p14:creationId xmlns:p14="http://schemas.microsoft.com/office/powerpoint/2010/main" val="1036349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22</a:t>
            </a:fld>
            <a:endParaRPr lang="en-US"/>
          </a:p>
        </p:txBody>
      </p:sp>
    </p:spTree>
    <p:extLst>
      <p:ext uri="{BB962C8B-B14F-4D97-AF65-F5344CB8AC3E}">
        <p14:creationId xmlns:p14="http://schemas.microsoft.com/office/powerpoint/2010/main" val="197354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23</a:t>
            </a:fld>
            <a:endParaRPr lang="en-US"/>
          </a:p>
        </p:txBody>
      </p:sp>
    </p:spTree>
    <p:extLst>
      <p:ext uri="{BB962C8B-B14F-4D97-AF65-F5344CB8AC3E}">
        <p14:creationId xmlns:p14="http://schemas.microsoft.com/office/powerpoint/2010/main" val="2180246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24</a:t>
            </a:fld>
            <a:endParaRPr lang="en-US"/>
          </a:p>
        </p:txBody>
      </p:sp>
    </p:spTree>
    <p:extLst>
      <p:ext uri="{BB962C8B-B14F-4D97-AF65-F5344CB8AC3E}">
        <p14:creationId xmlns:p14="http://schemas.microsoft.com/office/powerpoint/2010/main" val="539645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25</a:t>
            </a:fld>
            <a:endParaRPr lang="en-US"/>
          </a:p>
        </p:txBody>
      </p:sp>
    </p:spTree>
    <p:extLst>
      <p:ext uri="{BB962C8B-B14F-4D97-AF65-F5344CB8AC3E}">
        <p14:creationId xmlns:p14="http://schemas.microsoft.com/office/powerpoint/2010/main" val="1214522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26</a:t>
            </a:fld>
            <a:endParaRPr lang="en-US"/>
          </a:p>
        </p:txBody>
      </p:sp>
    </p:spTree>
    <p:extLst>
      <p:ext uri="{BB962C8B-B14F-4D97-AF65-F5344CB8AC3E}">
        <p14:creationId xmlns:p14="http://schemas.microsoft.com/office/powerpoint/2010/main" val="1626724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27</a:t>
            </a:fld>
            <a:endParaRPr lang="en-US"/>
          </a:p>
        </p:txBody>
      </p:sp>
    </p:spTree>
    <p:extLst>
      <p:ext uri="{BB962C8B-B14F-4D97-AF65-F5344CB8AC3E}">
        <p14:creationId xmlns:p14="http://schemas.microsoft.com/office/powerpoint/2010/main" val="217133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28</a:t>
            </a:fld>
            <a:endParaRPr lang="en-US"/>
          </a:p>
        </p:txBody>
      </p:sp>
    </p:spTree>
    <p:extLst>
      <p:ext uri="{BB962C8B-B14F-4D97-AF65-F5344CB8AC3E}">
        <p14:creationId xmlns:p14="http://schemas.microsoft.com/office/powerpoint/2010/main" val="1096918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29</a:t>
            </a:fld>
            <a:endParaRPr lang="en-US"/>
          </a:p>
        </p:txBody>
      </p:sp>
    </p:spTree>
    <p:extLst>
      <p:ext uri="{BB962C8B-B14F-4D97-AF65-F5344CB8AC3E}">
        <p14:creationId xmlns:p14="http://schemas.microsoft.com/office/powerpoint/2010/main" val="349417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a:t>
            </a:fld>
            <a:endParaRPr lang="en-US" dirty="0"/>
          </a:p>
        </p:txBody>
      </p:sp>
    </p:spTree>
    <p:extLst>
      <p:ext uri="{BB962C8B-B14F-4D97-AF65-F5344CB8AC3E}">
        <p14:creationId xmlns:p14="http://schemas.microsoft.com/office/powerpoint/2010/main" val="866711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30</a:t>
            </a:fld>
            <a:endParaRPr lang="en-US"/>
          </a:p>
        </p:txBody>
      </p:sp>
    </p:spTree>
    <p:extLst>
      <p:ext uri="{BB962C8B-B14F-4D97-AF65-F5344CB8AC3E}">
        <p14:creationId xmlns:p14="http://schemas.microsoft.com/office/powerpoint/2010/main" val="412842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31</a:t>
            </a:fld>
            <a:endParaRPr lang="en-US"/>
          </a:p>
        </p:txBody>
      </p:sp>
    </p:spTree>
    <p:extLst>
      <p:ext uri="{BB962C8B-B14F-4D97-AF65-F5344CB8AC3E}">
        <p14:creationId xmlns:p14="http://schemas.microsoft.com/office/powerpoint/2010/main" val="941413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32</a:t>
            </a:fld>
            <a:endParaRPr lang="en-US"/>
          </a:p>
        </p:txBody>
      </p:sp>
    </p:spTree>
    <p:extLst>
      <p:ext uri="{BB962C8B-B14F-4D97-AF65-F5344CB8AC3E}">
        <p14:creationId xmlns:p14="http://schemas.microsoft.com/office/powerpoint/2010/main" val="169152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33</a:t>
            </a:fld>
            <a:endParaRPr lang="en-US"/>
          </a:p>
        </p:txBody>
      </p:sp>
    </p:spTree>
    <p:extLst>
      <p:ext uri="{BB962C8B-B14F-4D97-AF65-F5344CB8AC3E}">
        <p14:creationId xmlns:p14="http://schemas.microsoft.com/office/powerpoint/2010/main" val="1512053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34</a:t>
            </a:fld>
            <a:endParaRPr lang="en-US"/>
          </a:p>
        </p:txBody>
      </p:sp>
    </p:spTree>
    <p:extLst>
      <p:ext uri="{BB962C8B-B14F-4D97-AF65-F5344CB8AC3E}">
        <p14:creationId xmlns:p14="http://schemas.microsoft.com/office/powerpoint/2010/main" val="692214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35</a:t>
            </a:fld>
            <a:endParaRPr lang="en-US"/>
          </a:p>
        </p:txBody>
      </p:sp>
    </p:spTree>
    <p:extLst>
      <p:ext uri="{BB962C8B-B14F-4D97-AF65-F5344CB8AC3E}">
        <p14:creationId xmlns:p14="http://schemas.microsoft.com/office/powerpoint/2010/main" val="71839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36</a:t>
            </a:fld>
            <a:endParaRPr lang="en-US"/>
          </a:p>
        </p:txBody>
      </p:sp>
    </p:spTree>
    <p:extLst>
      <p:ext uri="{BB962C8B-B14F-4D97-AF65-F5344CB8AC3E}">
        <p14:creationId xmlns:p14="http://schemas.microsoft.com/office/powerpoint/2010/main" val="298164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You can work more with the notes here</a:t>
            </a:r>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37</a:t>
            </a:fld>
            <a:endParaRPr lang="en-US"/>
          </a:p>
        </p:txBody>
      </p:sp>
    </p:spTree>
    <p:extLst>
      <p:ext uri="{BB962C8B-B14F-4D97-AF65-F5344CB8AC3E}">
        <p14:creationId xmlns:p14="http://schemas.microsoft.com/office/powerpoint/2010/main" val="3273530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38</a:t>
            </a:fld>
            <a:endParaRPr lang="en-US"/>
          </a:p>
        </p:txBody>
      </p:sp>
    </p:spTree>
    <p:extLst>
      <p:ext uri="{BB962C8B-B14F-4D97-AF65-F5344CB8AC3E}">
        <p14:creationId xmlns:p14="http://schemas.microsoft.com/office/powerpoint/2010/main" val="2949331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39</a:t>
            </a:fld>
            <a:endParaRPr lang="en-US"/>
          </a:p>
        </p:txBody>
      </p:sp>
    </p:spTree>
    <p:extLst>
      <p:ext uri="{BB962C8B-B14F-4D97-AF65-F5344CB8AC3E}">
        <p14:creationId xmlns:p14="http://schemas.microsoft.com/office/powerpoint/2010/main" val="135874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a:t>
            </a:fld>
            <a:endParaRPr lang="en-US" dirty="0"/>
          </a:p>
        </p:txBody>
      </p:sp>
    </p:spTree>
    <p:extLst>
      <p:ext uri="{BB962C8B-B14F-4D97-AF65-F5344CB8AC3E}">
        <p14:creationId xmlns:p14="http://schemas.microsoft.com/office/powerpoint/2010/main" val="3702267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40</a:t>
            </a:fld>
            <a:endParaRPr lang="en-US"/>
          </a:p>
        </p:txBody>
      </p:sp>
    </p:spTree>
    <p:extLst>
      <p:ext uri="{BB962C8B-B14F-4D97-AF65-F5344CB8AC3E}">
        <p14:creationId xmlns:p14="http://schemas.microsoft.com/office/powerpoint/2010/main" val="537157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41</a:t>
            </a:fld>
            <a:endParaRPr lang="en-US"/>
          </a:p>
        </p:txBody>
      </p:sp>
    </p:spTree>
    <p:extLst>
      <p:ext uri="{BB962C8B-B14F-4D97-AF65-F5344CB8AC3E}">
        <p14:creationId xmlns:p14="http://schemas.microsoft.com/office/powerpoint/2010/main" val="3916379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42</a:t>
            </a:fld>
            <a:endParaRPr lang="en-US"/>
          </a:p>
        </p:txBody>
      </p:sp>
    </p:spTree>
    <p:extLst>
      <p:ext uri="{BB962C8B-B14F-4D97-AF65-F5344CB8AC3E}">
        <p14:creationId xmlns:p14="http://schemas.microsoft.com/office/powerpoint/2010/main" val="2092178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43</a:t>
            </a:fld>
            <a:endParaRPr lang="en-US"/>
          </a:p>
        </p:txBody>
      </p:sp>
    </p:spTree>
    <p:extLst>
      <p:ext uri="{BB962C8B-B14F-4D97-AF65-F5344CB8AC3E}">
        <p14:creationId xmlns:p14="http://schemas.microsoft.com/office/powerpoint/2010/main" val="3195543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44</a:t>
            </a:fld>
            <a:endParaRPr lang="en-US"/>
          </a:p>
        </p:txBody>
      </p:sp>
    </p:spTree>
    <p:extLst>
      <p:ext uri="{BB962C8B-B14F-4D97-AF65-F5344CB8AC3E}">
        <p14:creationId xmlns:p14="http://schemas.microsoft.com/office/powerpoint/2010/main" val="2330280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45</a:t>
            </a:fld>
            <a:endParaRPr lang="en-US"/>
          </a:p>
        </p:txBody>
      </p:sp>
    </p:spTree>
    <p:extLst>
      <p:ext uri="{BB962C8B-B14F-4D97-AF65-F5344CB8AC3E}">
        <p14:creationId xmlns:p14="http://schemas.microsoft.com/office/powerpoint/2010/main" val="901638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46</a:t>
            </a:fld>
            <a:endParaRPr lang="en-US"/>
          </a:p>
        </p:txBody>
      </p:sp>
    </p:spTree>
    <p:extLst>
      <p:ext uri="{BB962C8B-B14F-4D97-AF65-F5344CB8AC3E}">
        <p14:creationId xmlns:p14="http://schemas.microsoft.com/office/powerpoint/2010/main" val="2046514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47</a:t>
            </a:fld>
            <a:endParaRPr lang="en-US"/>
          </a:p>
        </p:txBody>
      </p:sp>
    </p:spTree>
    <p:extLst>
      <p:ext uri="{BB962C8B-B14F-4D97-AF65-F5344CB8AC3E}">
        <p14:creationId xmlns:p14="http://schemas.microsoft.com/office/powerpoint/2010/main" val="2729783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48</a:t>
            </a:fld>
            <a:endParaRPr lang="en-US"/>
          </a:p>
        </p:txBody>
      </p:sp>
    </p:spTree>
    <p:extLst>
      <p:ext uri="{BB962C8B-B14F-4D97-AF65-F5344CB8AC3E}">
        <p14:creationId xmlns:p14="http://schemas.microsoft.com/office/powerpoint/2010/main" val="1865882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49</a:t>
            </a:fld>
            <a:endParaRPr lang="en-US"/>
          </a:p>
        </p:txBody>
      </p:sp>
    </p:spTree>
    <p:extLst>
      <p:ext uri="{BB962C8B-B14F-4D97-AF65-F5344CB8AC3E}">
        <p14:creationId xmlns:p14="http://schemas.microsoft.com/office/powerpoint/2010/main" val="93529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a:t>
            </a:fld>
            <a:endParaRPr lang="en-US" dirty="0"/>
          </a:p>
        </p:txBody>
      </p:sp>
    </p:spTree>
    <p:extLst>
      <p:ext uri="{BB962C8B-B14F-4D97-AF65-F5344CB8AC3E}">
        <p14:creationId xmlns:p14="http://schemas.microsoft.com/office/powerpoint/2010/main" val="2255462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50</a:t>
            </a:fld>
            <a:endParaRPr lang="en-US"/>
          </a:p>
        </p:txBody>
      </p:sp>
    </p:spTree>
    <p:extLst>
      <p:ext uri="{BB962C8B-B14F-4D97-AF65-F5344CB8AC3E}">
        <p14:creationId xmlns:p14="http://schemas.microsoft.com/office/powerpoint/2010/main" val="1599092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51</a:t>
            </a:fld>
            <a:endParaRPr lang="en-US"/>
          </a:p>
        </p:txBody>
      </p:sp>
    </p:spTree>
    <p:extLst>
      <p:ext uri="{BB962C8B-B14F-4D97-AF65-F5344CB8AC3E}">
        <p14:creationId xmlns:p14="http://schemas.microsoft.com/office/powerpoint/2010/main" val="1953333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52</a:t>
            </a:fld>
            <a:endParaRPr lang="en-US"/>
          </a:p>
        </p:txBody>
      </p:sp>
    </p:spTree>
    <p:extLst>
      <p:ext uri="{BB962C8B-B14F-4D97-AF65-F5344CB8AC3E}">
        <p14:creationId xmlns:p14="http://schemas.microsoft.com/office/powerpoint/2010/main" val="3746722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53</a:t>
            </a:fld>
            <a:endParaRPr lang="en-US"/>
          </a:p>
        </p:txBody>
      </p:sp>
    </p:spTree>
    <p:extLst>
      <p:ext uri="{BB962C8B-B14F-4D97-AF65-F5344CB8AC3E}">
        <p14:creationId xmlns:p14="http://schemas.microsoft.com/office/powerpoint/2010/main" val="3339407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54</a:t>
            </a:fld>
            <a:endParaRPr lang="en-US"/>
          </a:p>
        </p:txBody>
      </p:sp>
    </p:spTree>
    <p:extLst>
      <p:ext uri="{BB962C8B-B14F-4D97-AF65-F5344CB8AC3E}">
        <p14:creationId xmlns:p14="http://schemas.microsoft.com/office/powerpoint/2010/main" val="2272298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55</a:t>
            </a:fld>
            <a:endParaRPr lang="en-US"/>
          </a:p>
        </p:txBody>
      </p:sp>
    </p:spTree>
    <p:extLst>
      <p:ext uri="{BB962C8B-B14F-4D97-AF65-F5344CB8AC3E}">
        <p14:creationId xmlns:p14="http://schemas.microsoft.com/office/powerpoint/2010/main" val="572392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56</a:t>
            </a:fld>
            <a:endParaRPr lang="en-US"/>
          </a:p>
        </p:txBody>
      </p:sp>
    </p:spTree>
    <p:extLst>
      <p:ext uri="{BB962C8B-B14F-4D97-AF65-F5344CB8AC3E}">
        <p14:creationId xmlns:p14="http://schemas.microsoft.com/office/powerpoint/2010/main" val="2003621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57</a:t>
            </a:fld>
            <a:endParaRPr lang="en-US"/>
          </a:p>
        </p:txBody>
      </p:sp>
    </p:spTree>
    <p:extLst>
      <p:ext uri="{BB962C8B-B14F-4D97-AF65-F5344CB8AC3E}">
        <p14:creationId xmlns:p14="http://schemas.microsoft.com/office/powerpoint/2010/main" val="19237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58</a:t>
            </a:fld>
            <a:endParaRPr lang="en-US"/>
          </a:p>
        </p:txBody>
      </p:sp>
    </p:spTree>
    <p:extLst>
      <p:ext uri="{BB962C8B-B14F-4D97-AF65-F5344CB8AC3E}">
        <p14:creationId xmlns:p14="http://schemas.microsoft.com/office/powerpoint/2010/main" val="4030917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59</a:t>
            </a:fld>
            <a:endParaRPr lang="en-US"/>
          </a:p>
        </p:txBody>
      </p:sp>
    </p:spTree>
    <p:extLst>
      <p:ext uri="{BB962C8B-B14F-4D97-AF65-F5344CB8AC3E}">
        <p14:creationId xmlns:p14="http://schemas.microsoft.com/office/powerpoint/2010/main" val="269816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a:t>
            </a:fld>
            <a:endParaRPr lang="en-US" dirty="0"/>
          </a:p>
        </p:txBody>
      </p:sp>
    </p:spTree>
    <p:extLst>
      <p:ext uri="{BB962C8B-B14F-4D97-AF65-F5344CB8AC3E}">
        <p14:creationId xmlns:p14="http://schemas.microsoft.com/office/powerpoint/2010/main" val="27689973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60</a:t>
            </a:fld>
            <a:endParaRPr lang="en-US"/>
          </a:p>
        </p:txBody>
      </p:sp>
    </p:spTree>
    <p:extLst>
      <p:ext uri="{BB962C8B-B14F-4D97-AF65-F5344CB8AC3E}">
        <p14:creationId xmlns:p14="http://schemas.microsoft.com/office/powerpoint/2010/main" val="24332553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61</a:t>
            </a:fld>
            <a:endParaRPr lang="en-US"/>
          </a:p>
        </p:txBody>
      </p:sp>
    </p:spTree>
    <p:extLst>
      <p:ext uri="{BB962C8B-B14F-4D97-AF65-F5344CB8AC3E}">
        <p14:creationId xmlns:p14="http://schemas.microsoft.com/office/powerpoint/2010/main" val="38599804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62</a:t>
            </a:fld>
            <a:endParaRPr lang="en-US"/>
          </a:p>
        </p:txBody>
      </p:sp>
    </p:spTree>
    <p:extLst>
      <p:ext uri="{BB962C8B-B14F-4D97-AF65-F5344CB8AC3E}">
        <p14:creationId xmlns:p14="http://schemas.microsoft.com/office/powerpoint/2010/main" val="36543857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63</a:t>
            </a:fld>
            <a:endParaRPr lang="en-US"/>
          </a:p>
        </p:txBody>
      </p:sp>
    </p:spTree>
    <p:extLst>
      <p:ext uri="{BB962C8B-B14F-4D97-AF65-F5344CB8AC3E}">
        <p14:creationId xmlns:p14="http://schemas.microsoft.com/office/powerpoint/2010/main" val="4065842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64</a:t>
            </a:fld>
            <a:endParaRPr lang="en-US"/>
          </a:p>
        </p:txBody>
      </p:sp>
    </p:spTree>
    <p:extLst>
      <p:ext uri="{BB962C8B-B14F-4D97-AF65-F5344CB8AC3E}">
        <p14:creationId xmlns:p14="http://schemas.microsoft.com/office/powerpoint/2010/main" val="2694456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65</a:t>
            </a:fld>
            <a:endParaRPr lang="en-US"/>
          </a:p>
        </p:txBody>
      </p:sp>
    </p:spTree>
    <p:extLst>
      <p:ext uri="{BB962C8B-B14F-4D97-AF65-F5344CB8AC3E}">
        <p14:creationId xmlns:p14="http://schemas.microsoft.com/office/powerpoint/2010/main" val="3056955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66</a:t>
            </a:fld>
            <a:endParaRPr lang="en-US"/>
          </a:p>
        </p:txBody>
      </p:sp>
    </p:spTree>
    <p:extLst>
      <p:ext uri="{BB962C8B-B14F-4D97-AF65-F5344CB8AC3E}">
        <p14:creationId xmlns:p14="http://schemas.microsoft.com/office/powerpoint/2010/main" val="3220116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67</a:t>
            </a:fld>
            <a:endParaRPr lang="en-US"/>
          </a:p>
        </p:txBody>
      </p:sp>
    </p:spTree>
    <p:extLst>
      <p:ext uri="{BB962C8B-B14F-4D97-AF65-F5344CB8AC3E}">
        <p14:creationId xmlns:p14="http://schemas.microsoft.com/office/powerpoint/2010/main" val="3219830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68</a:t>
            </a:fld>
            <a:endParaRPr lang="en-US"/>
          </a:p>
        </p:txBody>
      </p:sp>
    </p:spTree>
    <p:extLst>
      <p:ext uri="{BB962C8B-B14F-4D97-AF65-F5344CB8AC3E}">
        <p14:creationId xmlns:p14="http://schemas.microsoft.com/office/powerpoint/2010/main" val="721629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69</a:t>
            </a:fld>
            <a:endParaRPr lang="en-US"/>
          </a:p>
        </p:txBody>
      </p:sp>
    </p:spTree>
    <p:extLst>
      <p:ext uri="{BB962C8B-B14F-4D97-AF65-F5344CB8AC3E}">
        <p14:creationId xmlns:p14="http://schemas.microsoft.com/office/powerpoint/2010/main" val="124033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a:t>
            </a:fld>
            <a:endParaRPr lang="en-US" dirty="0"/>
          </a:p>
        </p:txBody>
      </p:sp>
    </p:spTree>
    <p:extLst>
      <p:ext uri="{BB962C8B-B14F-4D97-AF65-F5344CB8AC3E}">
        <p14:creationId xmlns:p14="http://schemas.microsoft.com/office/powerpoint/2010/main" val="35785186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70</a:t>
            </a:fld>
            <a:endParaRPr lang="en-US"/>
          </a:p>
        </p:txBody>
      </p:sp>
    </p:spTree>
    <p:extLst>
      <p:ext uri="{BB962C8B-B14F-4D97-AF65-F5344CB8AC3E}">
        <p14:creationId xmlns:p14="http://schemas.microsoft.com/office/powerpoint/2010/main" val="3204912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71</a:t>
            </a:fld>
            <a:endParaRPr lang="en-US"/>
          </a:p>
        </p:txBody>
      </p:sp>
    </p:spTree>
    <p:extLst>
      <p:ext uri="{BB962C8B-B14F-4D97-AF65-F5344CB8AC3E}">
        <p14:creationId xmlns:p14="http://schemas.microsoft.com/office/powerpoint/2010/main" val="1498395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72</a:t>
            </a:fld>
            <a:endParaRPr lang="en-US"/>
          </a:p>
        </p:txBody>
      </p:sp>
    </p:spTree>
    <p:extLst>
      <p:ext uri="{BB962C8B-B14F-4D97-AF65-F5344CB8AC3E}">
        <p14:creationId xmlns:p14="http://schemas.microsoft.com/office/powerpoint/2010/main" val="26110848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73</a:t>
            </a:fld>
            <a:endParaRPr lang="en-US"/>
          </a:p>
        </p:txBody>
      </p:sp>
    </p:spTree>
    <p:extLst>
      <p:ext uri="{BB962C8B-B14F-4D97-AF65-F5344CB8AC3E}">
        <p14:creationId xmlns:p14="http://schemas.microsoft.com/office/powerpoint/2010/main" val="3772846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3600"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74</a:t>
            </a:fld>
            <a:endParaRPr lang="en-US"/>
          </a:p>
        </p:txBody>
      </p:sp>
    </p:spTree>
    <p:extLst>
      <p:ext uri="{BB962C8B-B14F-4D97-AF65-F5344CB8AC3E}">
        <p14:creationId xmlns:p14="http://schemas.microsoft.com/office/powerpoint/2010/main" val="7938753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75</a:t>
            </a:fld>
            <a:endParaRPr lang="en-US" dirty="0"/>
          </a:p>
        </p:txBody>
      </p:sp>
    </p:spTree>
    <p:extLst>
      <p:ext uri="{BB962C8B-B14F-4D97-AF65-F5344CB8AC3E}">
        <p14:creationId xmlns:p14="http://schemas.microsoft.com/office/powerpoint/2010/main" val="2189519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76</a:t>
            </a:fld>
            <a:endParaRPr lang="en-US" dirty="0"/>
          </a:p>
        </p:txBody>
      </p:sp>
    </p:spTree>
    <p:extLst>
      <p:ext uri="{BB962C8B-B14F-4D97-AF65-F5344CB8AC3E}">
        <p14:creationId xmlns:p14="http://schemas.microsoft.com/office/powerpoint/2010/main" val="2740582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77</a:t>
            </a:fld>
            <a:endParaRPr lang="en-US" dirty="0"/>
          </a:p>
        </p:txBody>
      </p:sp>
    </p:spTree>
    <p:extLst>
      <p:ext uri="{BB962C8B-B14F-4D97-AF65-F5344CB8AC3E}">
        <p14:creationId xmlns:p14="http://schemas.microsoft.com/office/powerpoint/2010/main" val="895225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78</a:t>
            </a:fld>
            <a:endParaRPr lang="en-US" dirty="0"/>
          </a:p>
        </p:txBody>
      </p:sp>
    </p:spTree>
    <p:extLst>
      <p:ext uri="{BB962C8B-B14F-4D97-AF65-F5344CB8AC3E}">
        <p14:creationId xmlns:p14="http://schemas.microsoft.com/office/powerpoint/2010/main" val="13708491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79</a:t>
            </a:fld>
            <a:endParaRPr lang="en-US" dirty="0"/>
          </a:p>
        </p:txBody>
      </p:sp>
    </p:spTree>
    <p:extLst>
      <p:ext uri="{BB962C8B-B14F-4D97-AF65-F5344CB8AC3E}">
        <p14:creationId xmlns:p14="http://schemas.microsoft.com/office/powerpoint/2010/main" val="4128921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8</a:t>
            </a:fld>
            <a:endParaRPr lang="en-US" dirty="0"/>
          </a:p>
        </p:txBody>
      </p:sp>
    </p:spTree>
    <p:extLst>
      <p:ext uri="{BB962C8B-B14F-4D97-AF65-F5344CB8AC3E}">
        <p14:creationId xmlns:p14="http://schemas.microsoft.com/office/powerpoint/2010/main" val="3076450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80</a:t>
            </a:fld>
            <a:endParaRPr lang="en-US" dirty="0"/>
          </a:p>
        </p:txBody>
      </p:sp>
    </p:spTree>
    <p:extLst>
      <p:ext uri="{BB962C8B-B14F-4D97-AF65-F5344CB8AC3E}">
        <p14:creationId xmlns:p14="http://schemas.microsoft.com/office/powerpoint/2010/main" val="15287528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81</a:t>
            </a:fld>
            <a:endParaRPr lang="en-US" dirty="0"/>
          </a:p>
        </p:txBody>
      </p:sp>
    </p:spTree>
    <p:extLst>
      <p:ext uri="{BB962C8B-B14F-4D97-AF65-F5344CB8AC3E}">
        <p14:creationId xmlns:p14="http://schemas.microsoft.com/office/powerpoint/2010/main" val="20212851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82</a:t>
            </a:fld>
            <a:endParaRPr lang="en-US" dirty="0"/>
          </a:p>
        </p:txBody>
      </p:sp>
    </p:spTree>
    <p:extLst>
      <p:ext uri="{BB962C8B-B14F-4D97-AF65-F5344CB8AC3E}">
        <p14:creationId xmlns:p14="http://schemas.microsoft.com/office/powerpoint/2010/main" val="2266306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83</a:t>
            </a:fld>
            <a:endParaRPr lang="en-US" dirty="0"/>
          </a:p>
        </p:txBody>
      </p:sp>
    </p:spTree>
    <p:extLst>
      <p:ext uri="{BB962C8B-B14F-4D97-AF65-F5344CB8AC3E}">
        <p14:creationId xmlns:p14="http://schemas.microsoft.com/office/powerpoint/2010/main" val="3918967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84</a:t>
            </a:fld>
            <a:endParaRPr lang="en-US" dirty="0"/>
          </a:p>
        </p:txBody>
      </p:sp>
    </p:spTree>
    <p:extLst>
      <p:ext uri="{BB962C8B-B14F-4D97-AF65-F5344CB8AC3E}">
        <p14:creationId xmlns:p14="http://schemas.microsoft.com/office/powerpoint/2010/main" val="15548547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85</a:t>
            </a:fld>
            <a:endParaRPr lang="en-US" dirty="0"/>
          </a:p>
        </p:txBody>
      </p:sp>
    </p:spTree>
    <p:extLst>
      <p:ext uri="{BB962C8B-B14F-4D97-AF65-F5344CB8AC3E}">
        <p14:creationId xmlns:p14="http://schemas.microsoft.com/office/powerpoint/2010/main" val="20118451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86</a:t>
            </a:fld>
            <a:endParaRPr lang="en-US" dirty="0"/>
          </a:p>
        </p:txBody>
      </p:sp>
    </p:spTree>
    <p:extLst>
      <p:ext uri="{BB962C8B-B14F-4D97-AF65-F5344CB8AC3E}">
        <p14:creationId xmlns:p14="http://schemas.microsoft.com/office/powerpoint/2010/main" val="17328042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87</a:t>
            </a:fld>
            <a:endParaRPr lang="en-US" dirty="0"/>
          </a:p>
        </p:txBody>
      </p:sp>
    </p:spTree>
    <p:extLst>
      <p:ext uri="{BB962C8B-B14F-4D97-AF65-F5344CB8AC3E}">
        <p14:creationId xmlns:p14="http://schemas.microsoft.com/office/powerpoint/2010/main" val="9740682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88</a:t>
            </a:fld>
            <a:endParaRPr lang="en-US" dirty="0"/>
          </a:p>
        </p:txBody>
      </p:sp>
    </p:spTree>
    <p:extLst>
      <p:ext uri="{BB962C8B-B14F-4D97-AF65-F5344CB8AC3E}">
        <p14:creationId xmlns:p14="http://schemas.microsoft.com/office/powerpoint/2010/main" val="39370401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89</a:t>
            </a:fld>
            <a:endParaRPr lang="en-US" dirty="0"/>
          </a:p>
        </p:txBody>
      </p:sp>
    </p:spTree>
    <p:extLst>
      <p:ext uri="{BB962C8B-B14F-4D97-AF65-F5344CB8AC3E}">
        <p14:creationId xmlns:p14="http://schemas.microsoft.com/office/powerpoint/2010/main" val="3613830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9</a:t>
            </a:fld>
            <a:endParaRPr lang="en-US" dirty="0"/>
          </a:p>
        </p:txBody>
      </p:sp>
    </p:spTree>
    <p:extLst>
      <p:ext uri="{BB962C8B-B14F-4D97-AF65-F5344CB8AC3E}">
        <p14:creationId xmlns:p14="http://schemas.microsoft.com/office/powerpoint/2010/main" val="17267821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90</a:t>
            </a:fld>
            <a:endParaRPr lang="en-US" dirty="0"/>
          </a:p>
        </p:txBody>
      </p:sp>
    </p:spTree>
    <p:extLst>
      <p:ext uri="{BB962C8B-B14F-4D97-AF65-F5344CB8AC3E}">
        <p14:creationId xmlns:p14="http://schemas.microsoft.com/office/powerpoint/2010/main" val="6217114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07654-C941-4463-9742-4500FEAA44AE}" type="slidenum">
              <a:rPr lang="en-US" smtClean="0"/>
              <a:pPr/>
              <a:t>91</a:t>
            </a:fld>
            <a:endParaRPr lang="en-US" dirty="0"/>
          </a:p>
        </p:txBody>
      </p:sp>
    </p:spTree>
    <p:extLst>
      <p:ext uri="{BB962C8B-B14F-4D97-AF65-F5344CB8AC3E}">
        <p14:creationId xmlns:p14="http://schemas.microsoft.com/office/powerpoint/2010/main" val="9107626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92</a:t>
            </a:fld>
            <a:endParaRPr lang="en-US" dirty="0"/>
          </a:p>
        </p:txBody>
      </p:sp>
    </p:spTree>
    <p:extLst>
      <p:ext uri="{BB962C8B-B14F-4D97-AF65-F5344CB8AC3E}">
        <p14:creationId xmlns:p14="http://schemas.microsoft.com/office/powerpoint/2010/main" val="274128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1043608" y="1066800"/>
            <a:ext cx="5328592" cy="1858144"/>
          </a:xfrm>
          <a:ln>
            <a:noFill/>
          </a:ln>
        </p:spPr>
        <p:txBody>
          <a:bodyPr/>
          <a:lstStyle/>
          <a:p>
            <a:pPr algn="r" eaLnBrk="1" hangingPunct="1"/>
            <a:r>
              <a:rPr lang="en-US" b="1" i="1"/>
              <a:t>Click to edit Master title style</a:t>
            </a:r>
            <a:endParaRPr lang="en-US" b="1" i="1" dirty="0"/>
          </a:p>
        </p:txBody>
      </p:sp>
      <p:sp>
        <p:nvSpPr>
          <p:cNvPr id="5" name="Subtitle 2"/>
          <p:cNvSpPr>
            <a:spLocks noGrp="1"/>
          </p:cNvSpPr>
          <p:nvPr>
            <p:ph type="subTitle" idx="1"/>
          </p:nvPr>
        </p:nvSpPr>
        <p:spPr>
          <a:xfrm>
            <a:off x="1043608" y="2924944"/>
            <a:ext cx="7342584" cy="3628256"/>
          </a:xfrm>
          <a:ln>
            <a:noFill/>
          </a:ln>
        </p:spPr>
        <p:txBody>
          <a:bodyPr/>
          <a:lstStyle>
            <a:lvl1pPr marL="0" indent="0" algn="ctr">
              <a:buNone/>
              <a:defRPr/>
            </a:lvl1pPr>
          </a:lstStyle>
          <a:p>
            <a:r>
              <a:rPr lang="en-US" sz="3200" b="1"/>
              <a:t>Click to edit Master subtitle style</a:t>
            </a:r>
            <a:endParaRPr lang="en-US" b="1" dirty="0">
              <a:latin typeface="Tw Cen MT Condensed" panose="020B0606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017" y="1196752"/>
            <a:ext cx="1544375" cy="1656184"/>
          </a:xfrm>
          <a:prstGeom prst="rect">
            <a:avLst/>
          </a:prstGeom>
        </p:spPr>
      </p:pic>
    </p:spTree>
    <p:extLst>
      <p:ext uri="{BB962C8B-B14F-4D97-AF65-F5344CB8AC3E}">
        <p14:creationId xmlns:p14="http://schemas.microsoft.com/office/powerpoint/2010/main" val="4249276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000108"/>
          </a:xfrm>
        </p:spPr>
        <p:txBody>
          <a:bodyPr/>
          <a:lstStyle/>
          <a:p>
            <a:r>
              <a:rPr lang="en-US"/>
              <a:t>Click to edit Master title style</a:t>
            </a:r>
            <a:endParaRPr lang="en-GB" dirty="0"/>
          </a:p>
        </p:txBody>
      </p:sp>
      <p:sp>
        <p:nvSpPr>
          <p:cNvPr id="3" name="Content Placeholder 2"/>
          <p:cNvSpPr>
            <a:spLocks noGrp="1"/>
          </p:cNvSpPr>
          <p:nvPr>
            <p:ph sz="half" idx="1"/>
          </p:nvPr>
        </p:nvSpPr>
        <p:spPr>
          <a:xfrm>
            <a:off x="0" y="1071546"/>
            <a:ext cx="4572000"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3438" y="1071546"/>
            <a:ext cx="4500562"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8096940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605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1_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244408" cy="990600"/>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0" y="1143000"/>
            <a:ext cx="4648200" cy="5410200"/>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Online Image Placeholder 3"/>
          <p:cNvSpPr>
            <a:spLocks noGrp="1"/>
          </p:cNvSpPr>
          <p:nvPr>
            <p:ph type="clipArt" sz="half" idx="2"/>
          </p:nvPr>
        </p:nvSpPr>
        <p:spPr>
          <a:xfrm>
            <a:off x="4648200" y="1143000"/>
            <a:ext cx="4419600" cy="5410200"/>
          </a:xfrm>
          <a:ln>
            <a:noFill/>
          </a:ln>
        </p:spPr>
        <p:txBody>
          <a:bodyPr/>
          <a:lstStyle/>
          <a:p>
            <a:r>
              <a:rPr lang="en-US" dirty="0"/>
              <a:t>Click icon to add clip art</a:t>
            </a:r>
            <a:endParaRPr lang="en-GB" dirty="0"/>
          </a:p>
        </p:txBody>
      </p:sp>
    </p:spTree>
    <p:extLst>
      <p:ext uri="{BB962C8B-B14F-4D97-AF65-F5344CB8AC3E}">
        <p14:creationId xmlns:p14="http://schemas.microsoft.com/office/powerpoint/2010/main" val="479344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9592" y="-76199"/>
            <a:ext cx="8244408" cy="1066800"/>
          </a:xfrm>
        </p:spPr>
        <p:txBody>
          <a:bodyPr/>
          <a:lstStyle/>
          <a:p>
            <a:r>
              <a:rPr lang="en-US"/>
              <a:t>Click to edit Master title style</a:t>
            </a:r>
            <a:endParaRPr lang="en-GB" dirty="0"/>
          </a:p>
        </p:txBody>
      </p:sp>
      <p:sp>
        <p:nvSpPr>
          <p:cNvPr id="3" name="Text Placeholder 2"/>
          <p:cNvSpPr>
            <a:spLocks noGrp="1"/>
          </p:cNvSpPr>
          <p:nvPr>
            <p:ph type="body" idx="1"/>
          </p:nvPr>
        </p:nvSpPr>
        <p:spPr>
          <a:xfrm>
            <a:off x="0" y="990599"/>
            <a:ext cx="4359966" cy="738429"/>
          </a:xfrm>
          <a:ln>
            <a:noFill/>
          </a:ln>
        </p:spPr>
        <p:txBody>
          <a:bodyPr anchor="b"/>
          <a:lstStyle>
            <a:lvl1pPr marL="0" indent="0">
              <a:buNone/>
              <a:defRPr sz="2400" b="1">
                <a:ln>
                  <a:noFill/>
                </a:l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786145"/>
            <a:ext cx="4419600" cy="4726608"/>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419600" y="990600"/>
            <a:ext cx="4687957" cy="757237"/>
          </a:xfrm>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1757776"/>
            <a:ext cx="4687957" cy="4754976"/>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p:cNvSpPr>
            <a:spLocks noGrp="1"/>
          </p:cNvSpPr>
          <p:nvPr>
            <p:ph type="sldNum" sz="quarter" idx="12"/>
          </p:nvPr>
        </p:nvSpPr>
        <p:spPr>
          <a:xfrm>
            <a:off x="8342243" y="6512752"/>
            <a:ext cx="801757" cy="345248"/>
          </a:xfrm>
          <a:prstGeom prst="rect">
            <a:avLst/>
          </a:prstGeom>
        </p:spPr>
        <p:txBody>
          <a:bodyPr/>
          <a:lstStyle>
            <a:lvl1pPr>
              <a:defRPr sz="1800"/>
            </a:lvl1pPr>
          </a:lstStyle>
          <a:p>
            <a:fld id="{522FB9ED-910D-4D82-A250-4545DD7E4817}" type="slidenum">
              <a:rPr lang="en-US" smtClean="0"/>
              <a:pPr/>
              <a:t>‹#›</a:t>
            </a:fld>
            <a:endParaRPr lang="en-US" dirty="0"/>
          </a:p>
        </p:txBody>
      </p:sp>
    </p:spTree>
    <p:extLst>
      <p:ext uri="{BB962C8B-B14F-4D97-AF65-F5344CB8AC3E}">
        <p14:creationId xmlns:p14="http://schemas.microsoft.com/office/powerpoint/2010/main" val="158016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7">
            <a:extLst>
              <a:ext uri="{BEBA8EAE-BF5A-486C-A8C5-ECC9F3942E4B}">
                <a14:imgProps xmlns:a14="http://schemas.microsoft.com/office/drawing/2010/main">
                  <a14:imgLayer>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0"/>
            <a:ext cx="7848600"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0" y="1066800"/>
            <a:ext cx="9144000" cy="5519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ChangeArrowheads="1"/>
          </p:cNvSpPr>
          <p:nvPr/>
        </p:nvSpPr>
        <p:spPr bwMode="auto">
          <a:xfrm>
            <a:off x="2747994" y="6586537"/>
            <a:ext cx="6396006" cy="271463"/>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200" b="1" i="1" dirty="0">
                <a:solidFill>
                  <a:srgbClr val="FFFF00"/>
                </a:solidFill>
                <a:effectLst/>
              </a:rPr>
              <a:t> </a:t>
            </a:r>
            <a:r>
              <a:rPr lang="en-US" sz="1200" b="1" i="1" dirty="0">
                <a:solidFill>
                  <a:schemeClr val="bg1"/>
                </a:solidFill>
                <a:effectLst/>
                <a:latin typeface="Book Antiqua" panose="02040602050305030304" pitchFamily="18" charset="0"/>
              </a:rPr>
              <a:t>UACE SUB-ICT</a:t>
            </a:r>
            <a:r>
              <a:rPr lang="en-US" sz="1200" b="1" i="1" baseline="0" dirty="0">
                <a:solidFill>
                  <a:schemeClr val="bg1"/>
                </a:solidFill>
                <a:effectLst/>
                <a:latin typeface="Book Antiqua" panose="02040602050305030304" pitchFamily="18" charset="0"/>
              </a:rPr>
              <a:t> </a:t>
            </a:r>
            <a:r>
              <a:rPr lang="en-GB" sz="1200" b="1" i="1" dirty="0">
                <a:solidFill>
                  <a:srgbClr val="FFFF00"/>
                </a:solidFill>
                <a:effectLst/>
              </a:rPr>
              <a:t>10: Electronic Presentation</a:t>
            </a:r>
          </a:p>
        </p:txBody>
      </p:sp>
      <p:sp>
        <p:nvSpPr>
          <p:cNvPr id="4" name="Rectangle 3"/>
          <p:cNvSpPr/>
          <p:nvPr/>
        </p:nvSpPr>
        <p:spPr>
          <a:xfrm>
            <a:off x="7770872" y="6537601"/>
            <a:ext cx="1402949" cy="369332"/>
          </a:xfrm>
          <a:prstGeom prst="rect">
            <a:avLst/>
          </a:prstGeom>
        </p:spPr>
        <p:txBody>
          <a:bodyPr wrap="none">
            <a:spAutoFit/>
          </a:bodyPr>
          <a:lstStyle/>
          <a:p>
            <a:pPr algn="r"/>
            <a:r>
              <a:rPr lang="en-US" b="1" dirty="0">
                <a:solidFill>
                  <a:schemeClr val="bg1"/>
                </a:solidFill>
              </a:rPr>
              <a:t>Slide </a:t>
            </a:r>
            <a:fld id="{7E23E9C8-2E5D-4F4F-BD82-724F2546A123}" type="slidenum">
              <a:rPr lang="en-US" b="1" smtClean="0">
                <a:solidFill>
                  <a:schemeClr val="bg1"/>
                </a:solidFill>
              </a:rPr>
              <a:pPr algn="r"/>
              <a:t>‹#›</a:t>
            </a:fld>
            <a:r>
              <a:rPr lang="en-US" b="1" dirty="0">
                <a:solidFill>
                  <a:schemeClr val="bg1"/>
                </a:solidFill>
              </a:rPr>
              <a:t>/92</a:t>
            </a:r>
          </a:p>
        </p:txBody>
      </p:sp>
    </p:spTree>
    <p:extLst>
      <p:ext uri="{BB962C8B-B14F-4D97-AF65-F5344CB8AC3E}">
        <p14:creationId xmlns:p14="http://schemas.microsoft.com/office/powerpoint/2010/main" val="21863312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fade">
                                      <p:cBhvr>
                                        <p:cTn id="7" dur="1000"/>
                                        <p:tgtEl>
                                          <p:spTgt spid="1027">
                                            <p:txEl>
                                              <p:pRg st="0" end="0"/>
                                            </p:txEl>
                                          </p:spTgt>
                                        </p:tgtEl>
                                      </p:cBhvr>
                                    </p:animEffect>
                                    <p:anim calcmode="lin" valueType="num">
                                      <p:cBhvr>
                                        <p:cTn id="8" dur="1000" fill="hold"/>
                                        <p:tgtEl>
                                          <p:spTgt spid="10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fade">
                                      <p:cBhvr>
                                        <p:cTn id="12" dur="1000"/>
                                        <p:tgtEl>
                                          <p:spTgt spid="1027">
                                            <p:txEl>
                                              <p:pRg st="1" end="1"/>
                                            </p:txEl>
                                          </p:spTgt>
                                        </p:tgtEl>
                                      </p:cBhvr>
                                    </p:animEffect>
                                    <p:anim calcmode="lin" valueType="num">
                                      <p:cBhvr>
                                        <p:cTn id="13" dur="1000" fill="hold"/>
                                        <p:tgtEl>
                                          <p:spTgt spid="10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xEl>
                                              <p:pRg st="2" end="2"/>
                                            </p:txEl>
                                          </p:spTgt>
                                        </p:tgtEl>
                                        <p:attrNameLst>
                                          <p:attrName>style.visibility</p:attrName>
                                        </p:attrNameLst>
                                      </p:cBhvr>
                                      <p:to>
                                        <p:strVal val="visible"/>
                                      </p:to>
                                    </p:set>
                                    <p:animEffect transition="in" filter="fade">
                                      <p:cBhvr>
                                        <p:cTn id="17" dur="1000"/>
                                        <p:tgtEl>
                                          <p:spTgt spid="1027">
                                            <p:txEl>
                                              <p:pRg st="2" end="2"/>
                                            </p:txEl>
                                          </p:spTgt>
                                        </p:tgtEl>
                                      </p:cBhvr>
                                    </p:animEffect>
                                    <p:anim calcmode="lin" valueType="num">
                                      <p:cBhvr>
                                        <p:cTn id="18" dur="1000" fill="hold"/>
                                        <p:tgtEl>
                                          <p:spTgt spid="102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7">
                                            <p:txEl>
                                              <p:pRg st="3" end="3"/>
                                            </p:txEl>
                                          </p:spTgt>
                                        </p:tgtEl>
                                        <p:attrNameLst>
                                          <p:attrName>style.visibility</p:attrName>
                                        </p:attrNameLst>
                                      </p:cBhvr>
                                      <p:to>
                                        <p:strVal val="visible"/>
                                      </p:to>
                                    </p:set>
                                    <p:animEffect transition="in" filter="fade">
                                      <p:cBhvr>
                                        <p:cTn id="22" dur="1000"/>
                                        <p:tgtEl>
                                          <p:spTgt spid="1027">
                                            <p:txEl>
                                              <p:pRg st="3" end="3"/>
                                            </p:txEl>
                                          </p:spTgt>
                                        </p:tgtEl>
                                      </p:cBhvr>
                                    </p:animEffect>
                                    <p:anim calcmode="lin" valueType="num">
                                      <p:cBhvr>
                                        <p:cTn id="23" dur="1000" fill="hold"/>
                                        <p:tgtEl>
                                          <p:spTgt spid="102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Effect transition="in" filter="fade">
                                      <p:cBhvr>
                                        <p:cTn id="27" dur="1000"/>
                                        <p:tgtEl>
                                          <p:spTgt spid="1027">
                                            <p:txEl>
                                              <p:pRg st="4" end="4"/>
                                            </p:txEl>
                                          </p:spTgt>
                                        </p:tgtEl>
                                      </p:cBhvr>
                                    </p:animEffect>
                                    <p:anim calcmode="lin" valueType="num">
                                      <p:cBhvr>
                                        <p:cTn id="28" dur="1000" fill="hold"/>
                                        <p:tgtEl>
                                          <p:spTgt spid="102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42"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file:///D:\Users\Admin\Desktop\flash\Top%20Ten%20Slide%20Tips%20%20%20Garr%20Reynolds%20Official%20Site_files\des-2-2.jpg"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www.garrreynolds.com/preso-tips/prepare/" TargetMode="External"/><Relationship Id="rId7" Type="http://schemas.openxmlformats.org/officeDocument/2006/relationships/hyperlink" Target="http://garrreynolds.com/preso-tips/deliv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hyperlink" Target="http://garrreynolds.com/preso-tips/design/" TargetMode="Externa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39.gif"/></Relationships>
</file>

<file path=ppt/slides/_rels/slide5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41.gi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286116" y="1066800"/>
            <a:ext cx="3086084" cy="1858144"/>
          </a:xfrm>
        </p:spPr>
        <p:txBody>
          <a:bodyPr/>
          <a:lstStyle/>
          <a:p>
            <a:pPr algn="r" eaLnBrk="1" hangingPunct="1"/>
            <a:r>
              <a:rPr lang="en-US" b="1" i="1" dirty="0"/>
              <a:t>Subsidiary ICT for Uganda</a:t>
            </a:r>
          </a:p>
        </p:txBody>
      </p:sp>
      <p:sp>
        <p:nvSpPr>
          <p:cNvPr id="3075" name="Subtitle 2"/>
          <p:cNvSpPr>
            <a:spLocks noGrp="1"/>
          </p:cNvSpPr>
          <p:nvPr>
            <p:ph type="subTitle" idx="1"/>
          </p:nvPr>
        </p:nvSpPr>
        <p:spPr>
          <a:xfrm>
            <a:off x="1043608" y="3643314"/>
            <a:ext cx="7342584" cy="2909886"/>
          </a:xfrm>
        </p:spPr>
        <p:txBody>
          <a:bodyPr/>
          <a:lstStyle/>
          <a:p>
            <a:r>
              <a:rPr lang="en-GB" sz="3200" b="1" dirty="0"/>
              <a:t>Curriculum Topic </a:t>
            </a:r>
            <a:r>
              <a:rPr lang="en-GB" b="1" dirty="0"/>
              <a:t>10</a:t>
            </a:r>
            <a:r>
              <a:rPr lang="en-GB" sz="3200" b="1" dirty="0"/>
              <a:t> out of 15: </a:t>
            </a:r>
            <a:br>
              <a:rPr lang="en-GB" sz="3200" b="1" dirty="0"/>
            </a:br>
            <a:r>
              <a:rPr lang="en-GB" sz="3600" b="1" dirty="0">
                <a:solidFill>
                  <a:srgbClr val="C00000"/>
                </a:solidFill>
              </a:rPr>
              <a:t> </a:t>
            </a:r>
            <a:r>
              <a:rPr lang="en-GB" sz="4000" b="1" dirty="0">
                <a:solidFill>
                  <a:srgbClr val="C00000"/>
                </a:solidFill>
              </a:rPr>
              <a:t>ELECTRONIC PRESENTATION</a:t>
            </a:r>
          </a:p>
          <a:p>
            <a:r>
              <a:rPr lang="en-GB" sz="2000" b="1" i="1" dirty="0"/>
              <a:t>Recommended Coverage Duration: 32 periods (5 </a:t>
            </a:r>
            <a:r>
              <a:rPr lang="en-GB" sz="2000" b="1" i="1" baseline="30000" dirty="0"/>
              <a:t>1</a:t>
            </a:r>
            <a:r>
              <a:rPr lang="en-GB" sz="2000" b="1" i="1" dirty="0"/>
              <a:t>/</a:t>
            </a:r>
            <a:r>
              <a:rPr lang="en-GB" sz="2000" b="1" i="1" baseline="-25000" dirty="0"/>
              <a:t>3</a:t>
            </a:r>
            <a:r>
              <a:rPr lang="en-GB" sz="2000" b="1" i="1" dirty="0"/>
              <a:t> weeks)</a:t>
            </a:r>
          </a:p>
          <a:p>
            <a:r>
              <a:rPr lang="en-GB" sz="1600" b="1" i="1" dirty="0"/>
              <a:t>Senior Five Term III</a:t>
            </a:r>
            <a:br>
              <a:rPr lang="en-GB" sz="1600" b="1" i="1" dirty="0"/>
            </a:br>
            <a:endParaRPr lang="en-GB" sz="1800" b="1" i="1" dirty="0"/>
          </a:p>
        </p:txBody>
      </p:sp>
    </p:spTree>
    <p:extLst>
      <p:ext uri="{BB962C8B-B14F-4D97-AF65-F5344CB8AC3E}">
        <p14:creationId xmlns:p14="http://schemas.microsoft.com/office/powerpoint/2010/main" val="83373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10.1.4 Purpose &amp; merits of electronic presentations</a:t>
            </a:r>
          </a:p>
        </p:txBody>
      </p:sp>
      <p:sp>
        <p:nvSpPr>
          <p:cNvPr id="3075" name="Subtitle 2"/>
          <p:cNvSpPr>
            <a:spLocks noGrp="1"/>
          </p:cNvSpPr>
          <p:nvPr>
            <p:ph sz="half" idx="1"/>
          </p:nvPr>
        </p:nvSpPr>
        <p:spPr>
          <a:xfrm>
            <a:off x="0" y="1071546"/>
            <a:ext cx="4211960" cy="5500726"/>
          </a:xfrm>
        </p:spPr>
        <p:txBody>
          <a:bodyPr/>
          <a:lstStyle/>
          <a:p>
            <a:pPr marL="0" lvl="0" indent="0">
              <a:buNone/>
            </a:pPr>
            <a:r>
              <a:rPr lang="en-GB" sz="2400" dirty="0"/>
              <a:t>However, using computer presentations can have the following </a:t>
            </a:r>
            <a:r>
              <a:rPr lang="en-GB" sz="2400" b="1" dirty="0"/>
              <a:t>drawbacks/demerits:</a:t>
            </a:r>
          </a:p>
          <a:p>
            <a:pPr lvl="0"/>
            <a:r>
              <a:rPr lang="en-GB" sz="2400" b="1" dirty="0"/>
              <a:t>Equipment failure:</a:t>
            </a:r>
            <a:r>
              <a:rPr lang="en-GB" sz="2400" dirty="0"/>
              <a:t> Relying on electronic presentations can be frustrating in case the computer system sometimes does not work as expected during delivery. The speaker has to be prepared with alternative strategy, such as keeping printed hand-outs to use in case of such a failure or power blackout. </a:t>
            </a:r>
          </a:p>
        </p:txBody>
      </p:sp>
      <p:sp>
        <p:nvSpPr>
          <p:cNvPr id="2" name="Content Placeholder 1"/>
          <p:cNvSpPr>
            <a:spLocks noGrp="1"/>
          </p:cNvSpPr>
          <p:nvPr>
            <p:ph sz="half" idx="2"/>
          </p:nvPr>
        </p:nvSpPr>
        <p:spPr>
          <a:xfrm>
            <a:off x="4211960" y="1071546"/>
            <a:ext cx="4932040" cy="5500726"/>
          </a:xfrm>
        </p:spPr>
        <p:txBody>
          <a:bodyPr/>
          <a:lstStyle/>
          <a:p>
            <a:pPr lvl="0"/>
            <a:r>
              <a:rPr lang="en-GB" sz="2400" b="1" dirty="0"/>
              <a:t>File Corruption: </a:t>
            </a:r>
            <a:r>
              <a:rPr lang="en-GB" sz="2400" dirty="0"/>
              <a:t>The presentation  file can be damaged and  fail to run.</a:t>
            </a:r>
          </a:p>
          <a:p>
            <a:pPr lvl="0"/>
            <a:r>
              <a:rPr lang="en-GB" sz="2400" b="1" dirty="0"/>
              <a:t>Incompatible Media and devices: </a:t>
            </a:r>
            <a:r>
              <a:rPr lang="en-GB" sz="2400" dirty="0"/>
              <a:t>Some computers and projectors can not connect or work together, and the presenter has to do testing before hand. </a:t>
            </a:r>
          </a:p>
          <a:p>
            <a:pPr lvl="0"/>
            <a:r>
              <a:rPr lang="en-GB" sz="2400" b="1" dirty="0"/>
              <a:t>Distractions</a:t>
            </a:r>
            <a:r>
              <a:rPr lang="en-GB" sz="2400" dirty="0"/>
              <a:t>: Some members of the audience may be distracted by the animations and graphics in the presentation instead of focusing on the content.</a:t>
            </a:r>
          </a:p>
          <a:p>
            <a:pPr lvl="0"/>
            <a:endParaRPr lang="en-GB" sz="2400" dirty="0"/>
          </a:p>
          <a:p>
            <a:endParaRPr lang="en-GB" sz="2400" dirty="0"/>
          </a:p>
        </p:txBody>
      </p:sp>
    </p:spTree>
    <p:extLst>
      <p:ext uri="{BB962C8B-B14F-4D97-AF65-F5344CB8AC3E}">
        <p14:creationId xmlns:p14="http://schemas.microsoft.com/office/powerpoint/2010/main" val="373231432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bwMode="auto">
          <a:xfrm>
            <a:off x="5652120" y="1336284"/>
            <a:ext cx="3491880" cy="4843376"/>
          </a:xfrm>
          <a:prstGeom prst="rect">
            <a:avLst/>
          </a:prstGeom>
          <a:noFill/>
          <a:ln>
            <a:noFill/>
          </a:ln>
        </p:spPr>
      </p:pic>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5868144" cy="5688632"/>
          </a:xfrm>
        </p:spPr>
        <p:txBody>
          <a:bodyPr/>
          <a:lstStyle/>
          <a:p>
            <a:pPr marL="0" lvl="0" indent="0">
              <a:buNone/>
            </a:pPr>
            <a:r>
              <a:rPr lang="en-GB" b="1" dirty="0"/>
              <a:t>1. Keep it Simple</a:t>
            </a:r>
          </a:p>
          <a:p>
            <a:pPr lvl="0"/>
            <a:r>
              <a:rPr lang="en-GB" sz="2800" dirty="0"/>
              <a:t>Don’t let your message and your ability to tell a story get derailed by slides that are unnecessarily complicated, busy, or jumbled. Do not feel compelled to fill empty areas on your slide with other unnecessary graphics or text boxes that do not contribute to better understanding. The less clutter you have on your slide, the more powerful your visual message will become.</a:t>
            </a:r>
          </a:p>
          <a:p>
            <a:pPr lvl="0"/>
            <a:endParaRPr lang="en-GB" sz="2800" dirty="0"/>
          </a:p>
        </p:txBody>
      </p:sp>
    </p:spTree>
    <p:extLst>
      <p:ext uri="{BB962C8B-B14F-4D97-AF65-F5344CB8AC3E}">
        <p14:creationId xmlns:p14="http://schemas.microsoft.com/office/powerpoint/2010/main" val="3886206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5868144" cy="2304256"/>
          </a:xfrm>
        </p:spPr>
        <p:txBody>
          <a:bodyPr/>
          <a:lstStyle/>
          <a:p>
            <a:pPr marL="0" lvl="0" indent="0">
              <a:buNone/>
            </a:pPr>
            <a:r>
              <a:rPr lang="en-GB" b="1" dirty="0"/>
              <a:t>2. Limit Text</a:t>
            </a:r>
          </a:p>
          <a:p>
            <a:pPr lvl="0"/>
            <a:r>
              <a:rPr lang="en-GB" sz="2800" dirty="0"/>
              <a:t>Remember, the slides are meant to support the narration of the speaker, not to make the speaker redundant.</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4641475" y="3017875"/>
            <a:ext cx="4034981" cy="2715381"/>
          </a:xfrm>
          <a:prstGeom prst="rect">
            <a:avLst/>
          </a:prstGeom>
          <a:noFill/>
          <a:ln>
            <a:noFill/>
          </a:ln>
        </p:spPr>
      </p:pic>
      <p:grpSp>
        <p:nvGrpSpPr>
          <p:cNvPr id="6" name="Group 5"/>
          <p:cNvGrpSpPr/>
          <p:nvPr/>
        </p:nvGrpSpPr>
        <p:grpSpPr>
          <a:xfrm>
            <a:off x="179512" y="3019616"/>
            <a:ext cx="4176464" cy="3546377"/>
            <a:chOff x="-106671" y="-96748"/>
            <a:chExt cx="2376937" cy="2018339"/>
          </a:xfrm>
        </p:grpSpPr>
        <p:pic>
          <p:nvPicPr>
            <p:cNvPr id="8" name="Picture 7" descr="des-2-2"/>
            <p:cNvPicPr>
              <a:picLocks noChangeAspect="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06670" y="-96748"/>
              <a:ext cx="2376936" cy="1597947"/>
            </a:xfrm>
            <a:prstGeom prst="rect">
              <a:avLst/>
            </a:prstGeom>
            <a:noFill/>
            <a:ln>
              <a:noFill/>
            </a:ln>
          </p:spPr>
        </p:pic>
        <p:sp>
          <p:nvSpPr>
            <p:cNvPr id="9" name="Text Box 58370"/>
            <p:cNvSpPr txBox="1"/>
            <p:nvPr/>
          </p:nvSpPr>
          <p:spPr>
            <a:xfrm>
              <a:off x="-106671" y="1501197"/>
              <a:ext cx="2001520" cy="420394"/>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en-GB" sz="2400" i="1" dirty="0">
                  <a:solidFill>
                    <a:srgbClr val="000000"/>
                  </a:solidFill>
                  <a:effectLst/>
                  <a:latin typeface="Mangal" panose="02040503050203030202" pitchFamily="18" charset="0"/>
                  <a:ea typeface="Calibri" panose="020F0502020204030204" pitchFamily="34" charset="0"/>
                  <a:cs typeface="Times New Roman" panose="02020603050405020304" pitchFamily="18" charset="0"/>
                </a:rPr>
                <a:t>Try to avoid text-heavy slides like this one.</a:t>
              </a:r>
              <a:endParaRPr lang="en-GB" sz="2400" i="1" dirty="0">
                <a:solidFill>
                  <a:srgbClr val="C00000"/>
                </a:solidFill>
                <a:effectLst/>
                <a:latin typeface="Mangal" panose="02040503050203030202" pitchFamily="18" charset="0"/>
                <a:ea typeface="Calibri" panose="020F0502020204030204" pitchFamily="34" charset="0"/>
                <a:cs typeface="Times New Roman" panose="02020603050405020304" pitchFamily="18" charset="0"/>
              </a:endParaRPr>
            </a:p>
          </p:txBody>
        </p:sp>
      </p:grpSp>
      <p:sp>
        <p:nvSpPr>
          <p:cNvPr id="7" name="Text Box 58371"/>
          <p:cNvSpPr txBox="1"/>
          <p:nvPr/>
        </p:nvSpPr>
        <p:spPr>
          <a:xfrm>
            <a:off x="4766945" y="5816877"/>
            <a:ext cx="3581750" cy="61555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en-GB" sz="2000" i="1" dirty="0">
                <a:solidFill>
                  <a:srgbClr val="000000"/>
                </a:solidFill>
                <a:effectLst/>
                <a:latin typeface="Mangal" panose="02040503050203030202" pitchFamily="18" charset="0"/>
                <a:ea typeface="Calibri" panose="020F0502020204030204" pitchFamily="34" charset="0"/>
                <a:cs typeface="Times New Roman" panose="02020603050405020304" pitchFamily="18" charset="0"/>
              </a:rPr>
              <a:t>Aim for something simple like this slide.</a:t>
            </a:r>
            <a:endParaRPr lang="en-GB" sz="2000" i="1" dirty="0">
              <a:solidFill>
                <a:srgbClr val="C00000"/>
              </a:solidFill>
              <a:effectLst/>
              <a:latin typeface="Mangal" panose="02040503050203030202"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15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9144000" cy="5688632"/>
          </a:xfrm>
        </p:spPr>
        <p:txBody>
          <a:bodyPr/>
          <a:lstStyle/>
          <a:p>
            <a:pPr marL="0" lvl="0" indent="0">
              <a:buNone/>
            </a:pPr>
            <a:r>
              <a:rPr lang="en-GB" b="1" dirty="0"/>
              <a:t>3. Limit animations</a:t>
            </a:r>
          </a:p>
          <a:p>
            <a:r>
              <a:rPr lang="en-GB" sz="2800" dirty="0"/>
              <a:t>Use slide animations sensibly. Some animation is a good thing, but stick to the most subtle and professional (similar to what you might see on the evening TV news broadcast). </a:t>
            </a:r>
          </a:p>
          <a:p>
            <a:r>
              <a:rPr lang="en-GB" sz="2800" dirty="0"/>
              <a:t>A simple “Wipe Left-to-Right” (from the “Animations” menu) is good for a bullet point, but a “Move” or “Fly” for example is too tedious and slow (and yet, is used in many presentations today). </a:t>
            </a:r>
          </a:p>
          <a:p>
            <a:r>
              <a:rPr lang="en-GB" sz="2800" dirty="0"/>
              <a:t>Listeners will get bored very quickly if they are asked to endure slide after slide of animation. For transitions between slides, use one to no more than three different types of transition effects.</a:t>
            </a:r>
          </a:p>
        </p:txBody>
      </p:sp>
    </p:spTree>
    <p:extLst>
      <p:ext uri="{BB962C8B-B14F-4D97-AF65-F5344CB8AC3E}">
        <p14:creationId xmlns:p14="http://schemas.microsoft.com/office/powerpoint/2010/main" val="98283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9144000" cy="5688632"/>
          </a:xfrm>
        </p:spPr>
        <p:txBody>
          <a:bodyPr/>
          <a:lstStyle/>
          <a:p>
            <a:pPr marL="0" lvl="0" indent="0">
              <a:buNone/>
            </a:pPr>
            <a:r>
              <a:rPr lang="en-GB" b="1" dirty="0"/>
              <a:t>4. Use high-quality graphics</a:t>
            </a:r>
          </a:p>
          <a:p>
            <a:r>
              <a:rPr lang="en-GB" dirty="0"/>
              <a:t>Use high-quality graphics including photographs. You can take your own high-quality photographs with your digital camera, purchase professional stock photography, or use the plethora of high-quality images available on line (be cautious of copyright issues, however). </a:t>
            </a:r>
          </a:p>
          <a:p>
            <a:r>
              <a:rPr lang="en-GB" dirty="0"/>
              <a:t>Never simply stretch a small, low-resolution photo to make it fit your layout – doing so will degrade the resolution even further. </a:t>
            </a:r>
          </a:p>
        </p:txBody>
      </p:sp>
    </p:spTree>
    <p:extLst>
      <p:ext uri="{BB962C8B-B14F-4D97-AF65-F5344CB8AC3E}">
        <p14:creationId xmlns:p14="http://schemas.microsoft.com/office/powerpoint/2010/main" val="2436901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9144000" cy="5688632"/>
          </a:xfrm>
        </p:spPr>
        <p:txBody>
          <a:bodyPr/>
          <a:lstStyle/>
          <a:p>
            <a:pPr marL="0" lvl="0" indent="0">
              <a:buNone/>
            </a:pPr>
            <a:r>
              <a:rPr lang="en-GB" b="1" dirty="0"/>
              <a:t>5. Have a visual theme, but avoid using PowerPoint templates</a:t>
            </a:r>
          </a:p>
          <a:p>
            <a:r>
              <a:rPr lang="en-GB" sz="2600" dirty="0"/>
              <a:t>You clearly need a consistent visual theme throughout your presentation, but most templates included in PowerPoint have been seen by your audience countless times (It may have been interesting in 2007, but today the use of those common themes often undermines the professionalism of the presenter). </a:t>
            </a:r>
          </a:p>
          <a:p>
            <a:r>
              <a:rPr lang="en-GB" sz="2600" dirty="0"/>
              <a:t>Your audience expects a unique presentation. You can make your own background templates which will be more tailored to your needs. You can then save the PowerPoint file as a Design Template (.pot) and the new template will appear among your standard Microsoft templates for your future use. </a:t>
            </a:r>
          </a:p>
        </p:txBody>
      </p:sp>
    </p:spTree>
    <p:extLst>
      <p:ext uri="{BB962C8B-B14F-4D97-AF65-F5344CB8AC3E}">
        <p14:creationId xmlns:p14="http://schemas.microsoft.com/office/powerpoint/2010/main" val="2756745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9144000" cy="5688632"/>
          </a:xfrm>
        </p:spPr>
        <p:txBody>
          <a:bodyPr/>
          <a:lstStyle/>
          <a:p>
            <a:pPr marL="0" lvl="0" indent="0">
              <a:buNone/>
            </a:pPr>
            <a:r>
              <a:rPr lang="en-GB" b="1" dirty="0"/>
              <a:t>6. Choose clearly visible </a:t>
            </a:r>
            <a:r>
              <a:rPr lang="en-GB" b="1" dirty="0" err="1"/>
              <a:t>colors</a:t>
            </a:r>
            <a:endParaRPr lang="en-GB" b="1" dirty="0"/>
          </a:p>
          <a:p>
            <a:r>
              <a:rPr lang="en-GB" sz="3600" dirty="0" err="1">
                <a:solidFill>
                  <a:srgbClr val="FF0000"/>
                </a:solidFill>
              </a:rPr>
              <a:t>Color</a:t>
            </a:r>
            <a:r>
              <a:rPr lang="en-GB" sz="3600" dirty="0">
                <a:solidFill>
                  <a:srgbClr val="FF0000"/>
                </a:solidFill>
              </a:rPr>
              <a:t> </a:t>
            </a:r>
            <a:r>
              <a:rPr lang="en-GB" sz="3600" dirty="0"/>
              <a:t>evokes feelings. </a:t>
            </a:r>
            <a:r>
              <a:rPr lang="en-GB" sz="3600" dirty="0" err="1"/>
              <a:t>Color</a:t>
            </a:r>
            <a:r>
              <a:rPr lang="en-GB" sz="3600" dirty="0"/>
              <a:t> is emotional. The right </a:t>
            </a:r>
            <a:r>
              <a:rPr lang="en-GB" sz="3600" dirty="0" err="1"/>
              <a:t>color</a:t>
            </a:r>
            <a:r>
              <a:rPr lang="en-GB" sz="3600" dirty="0"/>
              <a:t> can help persuade and motivate.</a:t>
            </a:r>
          </a:p>
          <a:p>
            <a:r>
              <a:rPr lang="en-GB" sz="3600" dirty="0"/>
              <a:t> There should be a sharp, clear contract between background and foreground </a:t>
            </a:r>
            <a:r>
              <a:rPr lang="en-GB" sz="3600" dirty="0" err="1"/>
              <a:t>colors</a:t>
            </a:r>
            <a:r>
              <a:rPr lang="en-GB" sz="3600" dirty="0"/>
              <a:t> on a slide.</a:t>
            </a:r>
          </a:p>
        </p:txBody>
      </p:sp>
      <p:sp>
        <p:nvSpPr>
          <p:cNvPr id="4" name="Text Box 11" descr="Purple mesh"/>
          <p:cNvSpPr txBox="1">
            <a:spLocks noChangeArrowheads="1"/>
          </p:cNvSpPr>
          <p:nvPr/>
        </p:nvSpPr>
        <p:spPr bwMode="auto">
          <a:xfrm>
            <a:off x="5364088" y="4405823"/>
            <a:ext cx="3657600" cy="1917700"/>
          </a:xfrm>
          <a:prstGeom prst="rect">
            <a:avLst/>
          </a:prstGeom>
          <a:blipFill dpi="0" rotWithShape="1">
            <a:blip r:embed="rId3"/>
            <a:srcRect/>
            <a:tile tx="0" ty="0" sx="100000" sy="100000" flip="none" algn="tl"/>
          </a:blipFill>
          <a:ln w="9525">
            <a:noFill/>
            <a:miter lim="800000"/>
            <a:headEnd/>
            <a:tailEnd/>
          </a:ln>
        </p:spPr>
        <p:txBody>
          <a:bodyPr>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tLang="en-US" sz="2400" dirty="0">
              <a:latin typeface="New York" pitchFamily="18" charset="0"/>
            </a:endParaRPr>
          </a:p>
          <a:p>
            <a:r>
              <a:rPr lang="en-US" altLang="en-US" sz="2400" dirty="0">
                <a:solidFill>
                  <a:srgbClr val="A907AD"/>
                </a:solidFill>
                <a:latin typeface="New York" pitchFamily="18" charset="0"/>
              </a:rPr>
              <a:t>This is a bad mix of colors. Low contrast.</a:t>
            </a:r>
          </a:p>
          <a:p>
            <a:r>
              <a:rPr lang="en-US" altLang="en-US" sz="2400" dirty="0">
                <a:solidFill>
                  <a:srgbClr val="A907AD"/>
                </a:solidFill>
                <a:latin typeface="New York" pitchFamily="18" charset="0"/>
              </a:rPr>
              <a:t>Unreadable!</a:t>
            </a:r>
            <a:endParaRPr lang="en-US" altLang="en-US" sz="2400" dirty="0">
              <a:solidFill>
                <a:srgbClr val="A907AD"/>
              </a:solidFill>
              <a:latin typeface="Times" pitchFamily="18" charset="0"/>
            </a:endParaRPr>
          </a:p>
          <a:p>
            <a:endParaRPr lang="en-US" altLang="en-US" sz="2400" dirty="0">
              <a:solidFill>
                <a:srgbClr val="A907AD"/>
              </a:solidFill>
              <a:latin typeface="Times" pitchFamily="18" charset="0"/>
            </a:endParaRPr>
          </a:p>
        </p:txBody>
      </p:sp>
      <p:sp>
        <p:nvSpPr>
          <p:cNvPr id="5" name="Text Box 12"/>
          <p:cNvSpPr txBox="1">
            <a:spLocks noChangeArrowheads="1"/>
          </p:cNvSpPr>
          <p:nvPr/>
        </p:nvSpPr>
        <p:spPr bwMode="auto">
          <a:xfrm>
            <a:off x="539552" y="4437112"/>
            <a:ext cx="3657600" cy="1917700"/>
          </a:xfrm>
          <a:prstGeom prst="rect">
            <a:avLst/>
          </a:prstGeom>
          <a:solidFill>
            <a:srgbClr val="99CCFF"/>
          </a:solidFill>
          <a:ln w="9525">
            <a:noFill/>
            <a:miter lim="800000"/>
            <a:headEnd/>
            <a:tailEnd/>
          </a:ln>
        </p:spPr>
        <p:txBody>
          <a:bodyPr>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tLang="en-US" sz="2400" dirty="0">
              <a:latin typeface="New York" pitchFamily="18" charset="0"/>
            </a:endParaRPr>
          </a:p>
          <a:p>
            <a:r>
              <a:rPr lang="en-US" altLang="en-US" sz="2400" dirty="0">
                <a:latin typeface="New York" pitchFamily="18" charset="0"/>
              </a:rPr>
              <a:t>This is a good mix of </a:t>
            </a:r>
          </a:p>
          <a:p>
            <a:r>
              <a:rPr lang="en-US" altLang="en-US" sz="2400" dirty="0">
                <a:latin typeface="New York" pitchFamily="18" charset="0"/>
              </a:rPr>
              <a:t>colors. Readable!</a:t>
            </a:r>
          </a:p>
          <a:p>
            <a:endParaRPr lang="en-US" altLang="en-US" sz="2400" dirty="0">
              <a:latin typeface="New York" pitchFamily="18" charset="0"/>
            </a:endParaRPr>
          </a:p>
          <a:p>
            <a:endParaRPr lang="en-US" altLang="en-US" sz="2400" dirty="0">
              <a:latin typeface="New York" pitchFamily="18" charset="0"/>
            </a:endParaRPr>
          </a:p>
        </p:txBody>
      </p:sp>
    </p:spTree>
    <p:extLst>
      <p:ext uri="{BB962C8B-B14F-4D97-AF65-F5344CB8AC3E}">
        <p14:creationId xmlns:p14="http://schemas.microsoft.com/office/powerpoint/2010/main" val="29976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9144000" cy="5688632"/>
          </a:xfrm>
        </p:spPr>
        <p:txBody>
          <a:bodyPr/>
          <a:lstStyle/>
          <a:p>
            <a:pPr marL="0" lvl="0" indent="0">
              <a:buNone/>
            </a:pPr>
            <a:r>
              <a:rPr lang="en-GB" b="1" dirty="0"/>
              <a:t>7. Choose easy-to-read fonts </a:t>
            </a:r>
          </a:p>
          <a:p>
            <a:r>
              <a:rPr lang="en-GB" sz="2400" dirty="0"/>
              <a:t>Fonts communicate subtle messages in and of themselves, which is why you should choose fonts deliberately. </a:t>
            </a:r>
          </a:p>
          <a:p>
            <a:r>
              <a:rPr lang="en-GB" sz="2400" dirty="0"/>
              <a:t>Use  no more than two complementary fonts (e.g., Arial and Arial Bold). </a:t>
            </a:r>
          </a:p>
          <a:p>
            <a:r>
              <a:rPr lang="en-GB" sz="2400" dirty="0"/>
              <a:t>Make sure you know the difference between a Serif font (e.g., </a:t>
            </a:r>
            <a:r>
              <a:rPr lang="en-GB" sz="2400" dirty="0">
                <a:latin typeface="Times New Roman" panose="02020603050405020304" pitchFamily="18" charset="0"/>
                <a:cs typeface="Times New Roman" panose="02020603050405020304" pitchFamily="18" charset="0"/>
              </a:rPr>
              <a:t>Times New Roman</a:t>
            </a:r>
            <a:r>
              <a:rPr lang="en-GB" sz="2400" dirty="0"/>
              <a:t>) and a Sans-Serif font (</a:t>
            </a:r>
            <a:r>
              <a:rPr lang="en-GB" sz="2400" dirty="0">
                <a:latin typeface="Arial" panose="020B0604020202020204" pitchFamily="34" charset="0"/>
                <a:cs typeface="Arial" panose="020B0604020202020204" pitchFamily="34" charset="0"/>
              </a:rPr>
              <a:t>Arial</a:t>
            </a:r>
            <a:r>
              <a:rPr lang="en-GB" sz="2400" dirty="0"/>
              <a:t>). Serif fonts were designed to be used in documents filled with lots of text. Serif fonts are said to be easier to read at small point sizes, but for on screen presentations the serifs tend to get lost due to the relatively low resolution of projectors. </a:t>
            </a:r>
          </a:p>
          <a:p>
            <a:r>
              <a:rPr lang="en-GB" sz="2400" dirty="0"/>
              <a:t>San-serif fonts are generally best for PowerPoint presentations, but regardless of what font you choose, make sure the text can be read from the back of the room.</a:t>
            </a:r>
          </a:p>
          <a:p>
            <a:pPr marL="0" lvl="0" indent="0">
              <a:buNone/>
            </a:pPr>
            <a:endParaRPr lang="en-GB" b="1" dirty="0"/>
          </a:p>
        </p:txBody>
      </p:sp>
    </p:spTree>
    <p:extLst>
      <p:ext uri="{BB962C8B-B14F-4D97-AF65-F5344CB8AC3E}">
        <p14:creationId xmlns:p14="http://schemas.microsoft.com/office/powerpoint/2010/main" val="3535298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08720"/>
            <a:ext cx="9144000" cy="5688632"/>
          </a:xfrm>
        </p:spPr>
        <p:txBody>
          <a:bodyPr/>
          <a:lstStyle/>
          <a:p>
            <a:pPr marL="0" lvl="0" indent="0">
              <a:buNone/>
            </a:pPr>
            <a:r>
              <a:rPr lang="en-GB" b="1" dirty="0"/>
              <a:t>8. Use charts and tables appropriately</a:t>
            </a:r>
          </a:p>
          <a:p>
            <a:r>
              <a:rPr lang="en-GB" sz="2400" dirty="0"/>
              <a:t>In general, tables are good for side-by-side comparisons of quantitative data. However, tables can lack impact on a visceral level. If you want to show how your contributions are significantly higher than two other parties, for example, it would be best to show that in the form of a bar chart (below, right). </a:t>
            </a:r>
            <a:endParaRPr lang="en-GB" b="1"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99396" y="3429000"/>
            <a:ext cx="4112564" cy="3093557"/>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bwMode="auto">
          <a:xfrm>
            <a:off x="4860032" y="3429000"/>
            <a:ext cx="4104456" cy="3087457"/>
          </a:xfrm>
          <a:prstGeom prst="rect">
            <a:avLst/>
          </a:prstGeom>
          <a:noFill/>
          <a:ln>
            <a:noFill/>
          </a:ln>
        </p:spPr>
      </p:pic>
    </p:spTree>
    <p:extLst>
      <p:ext uri="{BB962C8B-B14F-4D97-AF65-F5344CB8AC3E}">
        <p14:creationId xmlns:p14="http://schemas.microsoft.com/office/powerpoint/2010/main" val="734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sz="half" idx="1"/>
          </p:nvPr>
        </p:nvSpPr>
        <p:spPr>
          <a:xfrm>
            <a:off x="0" y="908720"/>
            <a:ext cx="4788024" cy="5688632"/>
          </a:xfrm>
        </p:spPr>
        <p:txBody>
          <a:bodyPr/>
          <a:lstStyle/>
          <a:p>
            <a:pPr marL="0" indent="0">
              <a:buNone/>
            </a:pPr>
            <a:r>
              <a:rPr lang="en-GB" sz="2400" b="1" dirty="0"/>
              <a:t>Summary- A good </a:t>
            </a:r>
            <a:br>
              <a:rPr lang="en-GB" sz="2400" b="1" dirty="0"/>
            </a:br>
            <a:r>
              <a:rPr lang="en-GB" sz="2400" b="1" dirty="0"/>
              <a:t>presentation should have:</a:t>
            </a:r>
            <a:endParaRPr lang="en-GB" sz="2400" dirty="0"/>
          </a:p>
          <a:p>
            <a:pPr lvl="0">
              <a:spcBef>
                <a:spcPts val="0"/>
              </a:spcBef>
            </a:pPr>
            <a:r>
              <a:rPr lang="en-GB" sz="2000" dirty="0"/>
              <a:t>Font sizes that the audience can read from a distance.</a:t>
            </a:r>
          </a:p>
          <a:p>
            <a:pPr lvl="0">
              <a:spcBef>
                <a:spcPts val="0"/>
              </a:spcBef>
            </a:pPr>
            <a:r>
              <a:rPr lang="en-GB" sz="2000" dirty="0"/>
              <a:t>Suitable charts and graphs with understandable labels.</a:t>
            </a:r>
          </a:p>
          <a:p>
            <a:pPr lvl="0">
              <a:spcBef>
                <a:spcPts val="0"/>
              </a:spcBef>
            </a:pPr>
            <a:r>
              <a:rPr lang="en-GB" sz="2000" dirty="0"/>
              <a:t>High contrast between background </a:t>
            </a:r>
            <a:r>
              <a:rPr lang="en-GB" sz="2000" dirty="0" err="1"/>
              <a:t>color</a:t>
            </a:r>
            <a:r>
              <a:rPr lang="en-GB" sz="2000" dirty="0"/>
              <a:t> and text </a:t>
            </a:r>
            <a:r>
              <a:rPr lang="en-GB" sz="2000" dirty="0" err="1"/>
              <a:t>color</a:t>
            </a:r>
            <a:r>
              <a:rPr lang="en-GB" sz="2000" dirty="0"/>
              <a:t>.</a:t>
            </a:r>
          </a:p>
          <a:p>
            <a:pPr lvl="0">
              <a:spcBef>
                <a:spcPts val="0"/>
              </a:spcBef>
            </a:pPr>
            <a:r>
              <a:rPr lang="en-GB" sz="2000" dirty="0"/>
              <a:t>Proper spelling and grammar.</a:t>
            </a:r>
          </a:p>
          <a:p>
            <a:pPr lvl="0">
              <a:spcBef>
                <a:spcPts val="0"/>
              </a:spcBef>
            </a:pPr>
            <a:r>
              <a:rPr lang="en-GB" sz="2000" dirty="0"/>
              <a:t>Appropriate art and graphics to help convey your message.</a:t>
            </a:r>
          </a:p>
          <a:p>
            <a:pPr lvl="0">
              <a:spcBef>
                <a:spcPts val="0"/>
              </a:spcBef>
            </a:pPr>
            <a:r>
              <a:rPr lang="en-GB" sz="2000" dirty="0"/>
              <a:t>A consistent and simple design. This can be achieved using a slide master.</a:t>
            </a:r>
          </a:p>
          <a:p>
            <a:pPr>
              <a:spcBef>
                <a:spcPts val="0"/>
              </a:spcBef>
            </a:pPr>
            <a:r>
              <a:rPr lang="en-GB" sz="2000" dirty="0"/>
              <a:t>Have good quality images that reinforce and complement your message. Ensure that your image maintains its impact and resolution when projected on a larger screen.</a:t>
            </a:r>
          </a:p>
          <a:p>
            <a:pPr lvl="0">
              <a:spcBef>
                <a:spcPts val="0"/>
              </a:spcBef>
            </a:pPr>
            <a:endParaRPr lang="en-GB" sz="2000" dirty="0"/>
          </a:p>
        </p:txBody>
      </p:sp>
      <p:sp>
        <p:nvSpPr>
          <p:cNvPr id="2" name="Content Placeholder 1"/>
          <p:cNvSpPr>
            <a:spLocks noGrp="1"/>
          </p:cNvSpPr>
          <p:nvPr>
            <p:ph sz="half" idx="2"/>
          </p:nvPr>
        </p:nvSpPr>
        <p:spPr>
          <a:xfrm>
            <a:off x="4572000" y="952610"/>
            <a:ext cx="4572000" cy="5500726"/>
          </a:xfrm>
        </p:spPr>
        <p:txBody>
          <a:bodyPr/>
          <a:lstStyle/>
          <a:p>
            <a:pPr marL="0" indent="0">
              <a:spcBef>
                <a:spcPts val="0"/>
              </a:spcBef>
              <a:buNone/>
            </a:pPr>
            <a:r>
              <a:rPr lang="en-GB" sz="2400" b="1" dirty="0"/>
              <a:t>Summary- A good presentation should NOT have:</a:t>
            </a:r>
            <a:endParaRPr lang="en-GB" sz="2400" dirty="0"/>
          </a:p>
          <a:p>
            <a:pPr>
              <a:spcBef>
                <a:spcPts val="0"/>
              </a:spcBef>
            </a:pPr>
            <a:r>
              <a:rPr lang="en-GB" sz="2000" dirty="0"/>
              <a:t>Not have unnecessary CAPITALISATION. </a:t>
            </a:r>
          </a:p>
          <a:p>
            <a:pPr lvl="0">
              <a:spcBef>
                <a:spcPts val="0"/>
              </a:spcBef>
            </a:pPr>
            <a:r>
              <a:rPr lang="en-GB" sz="2000" dirty="0"/>
              <a:t>Not have distracting flashy transitions such as text fly-ins. These features may seem impressive at first, but are distracting and get old quickly.</a:t>
            </a:r>
          </a:p>
          <a:p>
            <a:pPr lvl="0">
              <a:spcBef>
                <a:spcPts val="0"/>
              </a:spcBef>
            </a:pPr>
            <a:r>
              <a:rPr lang="en-GB" sz="2000" dirty="0"/>
              <a:t>Not have too many animations and sounds that could negatively impact the credibility of the presentation.</a:t>
            </a:r>
          </a:p>
          <a:p>
            <a:pPr lvl="0">
              <a:spcBef>
                <a:spcPts val="0"/>
              </a:spcBef>
            </a:pPr>
            <a:r>
              <a:rPr lang="en-GB" sz="2000" dirty="0"/>
              <a:t>Not have too many words on each slide. and include only essential information.</a:t>
            </a:r>
          </a:p>
          <a:p>
            <a:pPr>
              <a:spcBef>
                <a:spcPts val="0"/>
              </a:spcBef>
            </a:pPr>
            <a:r>
              <a:rPr lang="en-GB" sz="2000" dirty="0"/>
              <a:t>Not have too many slides. Presenters who constantly “flip” to the next slide are likely to lose their audience. A good rule is one slide per minute. </a:t>
            </a:r>
          </a:p>
          <a:p>
            <a:pPr lvl="0">
              <a:spcBef>
                <a:spcPts val="0"/>
              </a:spcBef>
            </a:pPr>
            <a:endParaRPr lang="en-GB" sz="2000" dirty="0"/>
          </a:p>
          <a:p>
            <a:pPr>
              <a:spcBef>
                <a:spcPts val="0"/>
              </a:spcBef>
            </a:pPr>
            <a:endParaRPr lang="en-GB" sz="2000" dirty="0"/>
          </a:p>
        </p:txBody>
      </p:sp>
    </p:spTree>
    <p:extLst>
      <p:ext uri="{BB962C8B-B14F-4D97-AF65-F5344CB8AC3E}">
        <p14:creationId xmlns:p14="http://schemas.microsoft.com/office/powerpoint/2010/main" val="426654143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a:t>
            </a:r>
          </a:p>
        </p:txBody>
      </p:sp>
      <p:sp>
        <p:nvSpPr>
          <p:cNvPr id="3" name="Content Placeholder 2"/>
          <p:cNvSpPr>
            <a:spLocks noGrp="1"/>
          </p:cNvSpPr>
          <p:nvPr>
            <p:ph idx="1"/>
          </p:nvPr>
        </p:nvSpPr>
        <p:spPr>
          <a:xfrm>
            <a:off x="0" y="933600"/>
            <a:ext cx="9144000" cy="5663752"/>
          </a:xfrm>
        </p:spPr>
        <p:txBody>
          <a:bodyPr/>
          <a:lstStyle/>
          <a:p>
            <a:pPr marL="0" indent="0">
              <a:buNone/>
            </a:pPr>
            <a:r>
              <a:rPr lang="en-GB" sz="1700" dirty="0"/>
              <a:t>Communicating effectively to a big audience is a challenge to many people. It should be noted, however, that versatility of ICTs has played a big role in enhancing the ease and impact of the presentation process.</a:t>
            </a:r>
          </a:p>
          <a:p>
            <a:r>
              <a:rPr lang="en-GB" sz="1700" dirty="0"/>
              <a:t>A presentation programme is supposed to help both the presenter with a range of tools to clearly structure his ideas and offer the participants with multimodal information that is engaging. There are many areas where presentations are used. Some of these include professional (work-related), education, entertainment, and for general communication. Presentation programmes can either supplement or replace the use of older visual aid technology, such as pamphlets, handouts, chalkboards, flip charts, posters, slides and overhead transparencies.</a:t>
            </a:r>
          </a:p>
          <a:p>
            <a:r>
              <a:rPr lang="en-GB" sz="1700" dirty="0"/>
              <a:t>There are a number of presentation software such as Microsoft power point, open office presentation, lotus freelance, Corel presentation, among others. Text, audio, graphics, movies and other objects are positioned on individual pages or slides in a given presentation. The "slide" analogy used in presentation software is a reference to the slide projector, a device that has become somewhat obsolete due to the use of better technologies.</a:t>
            </a:r>
          </a:p>
          <a:p>
            <a:r>
              <a:rPr lang="en-GB" sz="1700" dirty="0"/>
              <a:t>Slides can be printed, or (more usually) displayed on-screen and navigated through at the command of the presenter. Transitions between slides and animation in each slide can be done in a variety of ways. Coming up with a good presentation requires a lot of input: planning, collecting information and constructing.</a:t>
            </a:r>
          </a:p>
          <a:p>
            <a:pPr marL="0" indent="0">
              <a:buNone/>
            </a:pPr>
            <a:r>
              <a:rPr lang="en-GB" sz="2400" b="1" dirty="0"/>
              <a:t>Learning Outcome: </a:t>
            </a:r>
            <a:r>
              <a:rPr lang="en-GB" sz="2400" dirty="0"/>
              <a:t>The learner should be able to create and deliver a multimedia 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90600"/>
            <a:ext cx="9144000" cy="5606752"/>
          </a:xfrm>
        </p:spPr>
        <p:txBody>
          <a:bodyPr/>
          <a:lstStyle/>
          <a:p>
            <a:pPr marL="0" indent="0">
              <a:buNone/>
            </a:pPr>
            <a:r>
              <a:rPr lang="en-GB" sz="3600" b="1" dirty="0"/>
              <a:t>Delivery Tips:</a:t>
            </a:r>
            <a:endParaRPr lang="en-GB" sz="3600" dirty="0"/>
          </a:p>
          <a:p>
            <a:pPr lvl="0"/>
            <a:r>
              <a:rPr lang="en-GB" sz="2800" b="1" dirty="0"/>
              <a:t>Know how to and practice moving forward AND backward within your presentation. </a:t>
            </a:r>
            <a:r>
              <a:rPr lang="en-GB" sz="2800" dirty="0"/>
              <a:t>Audiences often ask to see the previous screen again. </a:t>
            </a:r>
          </a:p>
          <a:p>
            <a:pPr lvl="0"/>
            <a:r>
              <a:rPr lang="en-GB" sz="2800" b="1" dirty="0"/>
              <a:t>Have a Plan B in the event of technical difficulties. </a:t>
            </a:r>
            <a:r>
              <a:rPr lang="en-GB" sz="2800" dirty="0"/>
              <a:t>Remember that transparencies and </a:t>
            </a:r>
            <a:r>
              <a:rPr lang="en-GB" sz="2800" dirty="0" err="1"/>
              <a:t>handouts</a:t>
            </a:r>
            <a:r>
              <a:rPr lang="en-GB" sz="2800" dirty="0"/>
              <a:t> will not show animation or other special effects. </a:t>
            </a:r>
          </a:p>
          <a:p>
            <a:pPr lvl="0"/>
            <a:r>
              <a:rPr lang="en-GB" sz="2800" b="1" dirty="0"/>
              <a:t>Practice with someone who has never seen your presentation. </a:t>
            </a:r>
            <a:r>
              <a:rPr lang="en-GB" sz="2800" dirty="0"/>
              <a:t>Ask them for honest feedback about </a:t>
            </a:r>
            <a:r>
              <a:rPr lang="en-GB" sz="2800" dirty="0" err="1"/>
              <a:t>colors</a:t>
            </a:r>
            <a:r>
              <a:rPr lang="en-GB" sz="2800" dirty="0"/>
              <a:t>, content, and any effects or graphical images you’ve included. </a:t>
            </a:r>
          </a:p>
        </p:txBody>
      </p:sp>
    </p:spTree>
    <p:extLst>
      <p:ext uri="{BB962C8B-B14F-4D97-AF65-F5344CB8AC3E}">
        <p14:creationId xmlns:p14="http://schemas.microsoft.com/office/powerpoint/2010/main" val="278284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10.1.5 Principles of a good presentation</a:t>
            </a:r>
            <a:endParaRPr lang="en-GB" sz="3200" b="1" dirty="0"/>
          </a:p>
        </p:txBody>
      </p:sp>
      <p:sp>
        <p:nvSpPr>
          <p:cNvPr id="3075" name="Subtitle 2"/>
          <p:cNvSpPr>
            <a:spLocks noGrp="1"/>
          </p:cNvSpPr>
          <p:nvPr>
            <p:ph idx="1"/>
          </p:nvPr>
        </p:nvSpPr>
        <p:spPr>
          <a:xfrm>
            <a:off x="0" y="990600"/>
            <a:ext cx="9144000" cy="5606752"/>
          </a:xfrm>
        </p:spPr>
        <p:txBody>
          <a:bodyPr/>
          <a:lstStyle/>
          <a:p>
            <a:pPr marL="0" indent="0">
              <a:buNone/>
            </a:pPr>
            <a:r>
              <a:rPr lang="en-GB" b="1" dirty="0"/>
              <a:t>Delivery Tips (</a:t>
            </a:r>
            <a:r>
              <a:rPr lang="en-GB" b="1" dirty="0" err="1"/>
              <a:t>cont</a:t>
            </a:r>
            <a:r>
              <a:rPr lang="en-GB" b="1" dirty="0"/>
              <a:t>):</a:t>
            </a:r>
            <a:endParaRPr lang="en-GB" dirty="0"/>
          </a:p>
          <a:p>
            <a:pPr lvl="0"/>
            <a:r>
              <a:rPr lang="en-GB" sz="2800" b="1" dirty="0"/>
              <a:t>Do not read from your slides. </a:t>
            </a:r>
            <a:r>
              <a:rPr lang="en-GB" sz="2800" dirty="0"/>
              <a:t>The content of your slides is for the audience, not for the presenter. </a:t>
            </a:r>
          </a:p>
          <a:p>
            <a:pPr lvl="0"/>
            <a:r>
              <a:rPr lang="en-GB" sz="2800" b="1" dirty="0"/>
              <a:t>Do not speak to your slides. </a:t>
            </a:r>
            <a:r>
              <a:rPr lang="en-GB" sz="2800" dirty="0"/>
              <a:t>Many presenters face the direction of their presentation rather than their audience. </a:t>
            </a:r>
          </a:p>
          <a:p>
            <a:pPr lvl="0"/>
            <a:r>
              <a:rPr lang="en-GB" sz="2800" b="1" dirty="0"/>
              <a:t>Do not apologize for anything in your presentation. </a:t>
            </a:r>
            <a:r>
              <a:rPr lang="en-GB" sz="2800" dirty="0"/>
              <a:t>If you believe something will be hard to read or understand, don’t use it. </a:t>
            </a:r>
          </a:p>
        </p:txBody>
      </p:sp>
      <p:pic>
        <p:nvPicPr>
          <p:cNvPr id="4" name="Picture 3">
            <a:hlinkClick r:id="rId3"/>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31896" y="4828928"/>
            <a:ext cx="2883920" cy="1621502"/>
          </a:xfrm>
          <a:prstGeom prst="rect">
            <a:avLst/>
          </a:prstGeom>
          <a:noFill/>
          <a:ln>
            <a:noFill/>
          </a:ln>
        </p:spPr>
      </p:pic>
      <p:pic>
        <p:nvPicPr>
          <p:cNvPr id="5" name="Picture 4">
            <a:hlinkClick r:id="rId5"/>
          </p:cNvPr>
          <p:cNvPicPr/>
          <p:nvPr/>
        </p:nvPicPr>
        <p:blipFill>
          <a:blip r:embed="rId6" cstate="print">
            <a:extLst>
              <a:ext uri="{28A0092B-C50C-407E-A947-70E740481C1C}">
                <a14:useLocalDpi xmlns:a14="http://schemas.microsoft.com/office/drawing/2010/main" val="0"/>
              </a:ext>
            </a:extLst>
          </a:blip>
          <a:stretch>
            <a:fillRect/>
          </a:stretch>
        </p:blipFill>
        <p:spPr bwMode="auto">
          <a:xfrm>
            <a:off x="3129829" y="4828929"/>
            <a:ext cx="2882331" cy="1621502"/>
          </a:xfrm>
          <a:prstGeom prst="rect">
            <a:avLst/>
          </a:prstGeom>
          <a:noFill/>
          <a:ln>
            <a:noFill/>
          </a:ln>
        </p:spPr>
      </p:pic>
      <p:pic>
        <p:nvPicPr>
          <p:cNvPr id="6" name="Picture 5">
            <a:hlinkClick r:id="rId7"/>
          </p:cNvPr>
          <p:cNvPicPr/>
          <p:nvPr/>
        </p:nvPicPr>
        <p:blipFill>
          <a:blip r:embed="rId8" cstate="print">
            <a:extLst>
              <a:ext uri="{28A0092B-C50C-407E-A947-70E740481C1C}">
                <a14:useLocalDpi xmlns:a14="http://schemas.microsoft.com/office/drawing/2010/main" val="0"/>
              </a:ext>
            </a:extLst>
          </a:blip>
          <a:stretch>
            <a:fillRect/>
          </a:stretch>
        </p:blipFill>
        <p:spPr bwMode="auto">
          <a:xfrm>
            <a:off x="6224497" y="4828928"/>
            <a:ext cx="2884007" cy="1621502"/>
          </a:xfrm>
          <a:prstGeom prst="rect">
            <a:avLst/>
          </a:prstGeom>
          <a:noFill/>
          <a:ln>
            <a:noFill/>
          </a:ln>
        </p:spPr>
      </p:pic>
    </p:spTree>
    <p:extLst>
      <p:ext uri="{BB962C8B-B14F-4D97-AF65-F5344CB8AC3E}">
        <p14:creationId xmlns:p14="http://schemas.microsoft.com/office/powerpoint/2010/main" val="108007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10.1.6 Features of a presentation software interface </a:t>
            </a:r>
          </a:p>
        </p:txBody>
      </p:sp>
      <p:sp>
        <p:nvSpPr>
          <p:cNvPr id="3075" name="Subtitle 2"/>
          <p:cNvSpPr>
            <a:spLocks noGrp="1"/>
          </p:cNvSpPr>
          <p:nvPr>
            <p:ph idx="1"/>
          </p:nvPr>
        </p:nvSpPr>
        <p:spPr>
          <a:xfrm>
            <a:off x="0" y="990600"/>
            <a:ext cx="9144000" cy="5606752"/>
          </a:xfrm>
        </p:spPr>
        <p:txBody>
          <a:bodyPr/>
          <a:lstStyle/>
          <a:p>
            <a:pPr marL="0" indent="0">
              <a:buNone/>
            </a:pPr>
            <a:r>
              <a:rPr lang="en-US" sz="2800" dirty="0"/>
              <a:t>Below is a screenshot of the PowerPoint 2007 interface with </a:t>
            </a:r>
            <a:br>
              <a:rPr lang="en-US" sz="2800" dirty="0"/>
            </a:br>
            <a:r>
              <a:rPr lang="en-US" sz="2800" dirty="0"/>
              <a:t>some</a:t>
            </a:r>
            <a:br>
              <a:rPr lang="en-US" sz="2800" dirty="0"/>
            </a:br>
            <a:r>
              <a:rPr lang="en-US" sz="2800" dirty="0"/>
              <a:t>common</a:t>
            </a:r>
            <a:br>
              <a:rPr lang="en-US" sz="2800" dirty="0"/>
            </a:br>
            <a:r>
              <a:rPr lang="en-US" sz="2800" dirty="0"/>
              <a:t>components</a:t>
            </a:r>
            <a:br>
              <a:rPr lang="en-US" sz="2800" dirty="0"/>
            </a:br>
            <a:r>
              <a:rPr lang="en-US" sz="2800" dirty="0"/>
              <a:t>labelled..</a:t>
            </a:r>
            <a:endParaRPr lang="en-GB" sz="2800" dirty="0"/>
          </a:p>
        </p:txBody>
      </p:sp>
      <p:pic>
        <p:nvPicPr>
          <p:cNvPr id="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452516"/>
            <a:ext cx="7344816" cy="51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88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10.1.6 Features of a presentation software interface </a:t>
            </a:r>
          </a:p>
        </p:txBody>
      </p:sp>
      <p:sp>
        <p:nvSpPr>
          <p:cNvPr id="3075" name="Subtitle 2"/>
          <p:cNvSpPr>
            <a:spLocks noGrp="1"/>
          </p:cNvSpPr>
          <p:nvPr>
            <p:ph idx="1"/>
          </p:nvPr>
        </p:nvSpPr>
        <p:spPr>
          <a:xfrm>
            <a:off x="0" y="990600"/>
            <a:ext cx="9144000" cy="5606752"/>
          </a:xfrm>
        </p:spPr>
        <p:txBody>
          <a:bodyPr/>
          <a:lstStyle/>
          <a:p>
            <a:pPr marL="0" indent="0">
              <a:buNone/>
            </a:pPr>
            <a:r>
              <a:rPr lang="en-GB" sz="2800" b="1" dirty="0"/>
              <a:t>Below are some of the unique features of presentation software</a:t>
            </a:r>
          </a:p>
          <a:p>
            <a:pPr lvl="0"/>
            <a:r>
              <a:rPr lang="en-GB" sz="2800" b="1" dirty="0"/>
              <a:t>Animations:</a:t>
            </a:r>
            <a:r>
              <a:rPr lang="en-GB" sz="2800" dirty="0"/>
              <a:t> Visual effects on individual items on the slide.</a:t>
            </a:r>
          </a:p>
          <a:p>
            <a:pPr lvl="0"/>
            <a:r>
              <a:rPr lang="en-GB" sz="2800" b="1" dirty="0"/>
              <a:t>Slide Show:</a:t>
            </a:r>
            <a:r>
              <a:rPr lang="en-GB" sz="2800" dirty="0"/>
              <a:t> display / projection of all the digital slides created, shown one after the other, or as set in a custom show.</a:t>
            </a:r>
          </a:p>
          <a:p>
            <a:pPr lvl="0"/>
            <a:r>
              <a:rPr lang="en-GB" sz="2800" b="1" dirty="0"/>
              <a:t>Notes Area:</a:t>
            </a:r>
            <a:r>
              <a:rPr lang="en-GB" sz="2800" dirty="0"/>
              <a:t> Section which allows the speaker to keep notes for personal reference during the presentation.</a:t>
            </a:r>
          </a:p>
          <a:p>
            <a:pPr lvl="0"/>
            <a:r>
              <a:rPr lang="en-GB" sz="2800" b="1" dirty="0"/>
              <a:t>Summary slide:</a:t>
            </a:r>
            <a:r>
              <a:rPr lang="en-GB" sz="2800" dirty="0"/>
              <a:t> One new slide with a list of all the titles of the slides in the presentation</a:t>
            </a:r>
          </a:p>
          <a:p>
            <a:pPr lvl="0"/>
            <a:r>
              <a:rPr lang="en-GB" sz="2800" b="1" dirty="0"/>
              <a:t>Transition:</a:t>
            </a:r>
            <a:r>
              <a:rPr lang="en-GB" sz="2800" dirty="0"/>
              <a:t> Visual effects as one slide changes to another.</a:t>
            </a:r>
          </a:p>
        </p:txBody>
      </p:sp>
    </p:spTree>
    <p:extLst>
      <p:ext uri="{BB962C8B-B14F-4D97-AF65-F5344CB8AC3E}">
        <p14:creationId xmlns:p14="http://schemas.microsoft.com/office/powerpoint/2010/main" val="2064892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10.1.6 Features of a presentation software interface </a:t>
            </a:r>
          </a:p>
        </p:txBody>
      </p:sp>
      <p:sp>
        <p:nvSpPr>
          <p:cNvPr id="3075" name="Subtitle 2"/>
          <p:cNvSpPr>
            <a:spLocks noGrp="1"/>
          </p:cNvSpPr>
          <p:nvPr>
            <p:ph idx="1"/>
          </p:nvPr>
        </p:nvSpPr>
        <p:spPr>
          <a:xfrm>
            <a:off x="0" y="990600"/>
            <a:ext cx="9144000" cy="5606752"/>
          </a:xfrm>
        </p:spPr>
        <p:txBody>
          <a:bodyPr/>
          <a:lstStyle/>
          <a:p>
            <a:pPr marL="0" indent="0">
              <a:buNone/>
            </a:pPr>
            <a:r>
              <a:rPr lang="en-GB" sz="2800" b="1" dirty="0"/>
              <a:t>Below are some of the unique features of presentation software</a:t>
            </a:r>
          </a:p>
          <a:p>
            <a:r>
              <a:rPr lang="en-GB" sz="2400" b="1" dirty="0"/>
              <a:t>Slide Master:</a:t>
            </a:r>
            <a:r>
              <a:rPr lang="en-GB" sz="2400" dirty="0"/>
              <a:t> Manages layouts, effects, </a:t>
            </a:r>
            <a:r>
              <a:rPr lang="en-GB" sz="2400" dirty="0" err="1"/>
              <a:t>colors</a:t>
            </a:r>
            <a:r>
              <a:rPr lang="en-GB" sz="2400" dirty="0"/>
              <a:t> and fonts for all slides at once.</a:t>
            </a:r>
          </a:p>
          <a:p>
            <a:pPr lvl="0"/>
            <a:r>
              <a:rPr lang="en-GB" sz="2400" b="1" dirty="0"/>
              <a:t>Graphs and Charts</a:t>
            </a:r>
            <a:r>
              <a:rPr lang="en-GB" sz="2400" dirty="0"/>
              <a:t>: You can add various types of graphics, such as bar charts, line charts, clip art, and photographs to your presentation.</a:t>
            </a:r>
          </a:p>
          <a:p>
            <a:r>
              <a:rPr lang="en-GB" sz="2400" b="1" dirty="0"/>
              <a:t>The Pack and Go / Export Wizard</a:t>
            </a:r>
            <a:r>
              <a:rPr lang="en-GB" sz="2400" dirty="0"/>
              <a:t> leads you step-by-step through preparing your presentation delivery in various export formats.</a:t>
            </a:r>
          </a:p>
          <a:p>
            <a:r>
              <a:rPr lang="en-GB" sz="2400" b="1" dirty="0"/>
              <a:t>Footers, &amp; Slide Numbering:</a:t>
            </a:r>
            <a:r>
              <a:rPr lang="en-GB" sz="2400" dirty="0"/>
              <a:t> Allows you to specify customized footers that the presentation file will put at the top and bottom of every presentation. The presentation automatically keeps track of slide numbers so that the correct number appears on each </a:t>
            </a:r>
            <a:r>
              <a:rPr lang="en-GB" sz="2800" dirty="0"/>
              <a:t>slide. </a:t>
            </a:r>
          </a:p>
        </p:txBody>
      </p:sp>
    </p:spTree>
    <p:extLst>
      <p:ext uri="{BB962C8B-B14F-4D97-AF65-F5344CB8AC3E}">
        <p14:creationId xmlns:p14="http://schemas.microsoft.com/office/powerpoint/2010/main" val="3343205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10.1.7 Application areas of a presentation</a:t>
            </a:r>
            <a:endParaRPr lang="en-GB" sz="3200" b="1" dirty="0"/>
          </a:p>
        </p:txBody>
      </p:sp>
      <p:sp>
        <p:nvSpPr>
          <p:cNvPr id="3075" name="Subtitle 2"/>
          <p:cNvSpPr>
            <a:spLocks noGrp="1"/>
          </p:cNvSpPr>
          <p:nvPr>
            <p:ph idx="1"/>
          </p:nvPr>
        </p:nvSpPr>
        <p:spPr>
          <a:xfrm>
            <a:off x="0" y="990600"/>
            <a:ext cx="9144000" cy="5606752"/>
          </a:xfrm>
        </p:spPr>
        <p:txBody>
          <a:bodyPr/>
          <a:lstStyle/>
          <a:p>
            <a:pPr marL="0" indent="0">
              <a:buNone/>
            </a:pPr>
            <a:r>
              <a:rPr lang="en-GB" dirty="0"/>
              <a:t>Presentation software is commonly used in</a:t>
            </a:r>
          </a:p>
          <a:p>
            <a:pPr lvl="0"/>
            <a:r>
              <a:rPr lang="en-GB" dirty="0"/>
              <a:t>Classes and lecture rooms for lesson delivery (in schools)</a:t>
            </a:r>
          </a:p>
          <a:p>
            <a:pPr lvl="0"/>
            <a:r>
              <a:rPr lang="en-GB" dirty="0"/>
              <a:t>Conferences </a:t>
            </a:r>
          </a:p>
          <a:p>
            <a:pPr lvl="0"/>
            <a:r>
              <a:rPr lang="en-GB" dirty="0"/>
              <a:t>Churches for displaying order of service, song lyrics and scriptures</a:t>
            </a:r>
          </a:p>
          <a:p>
            <a:pPr lvl="0"/>
            <a:r>
              <a:rPr lang="en-GB" dirty="0"/>
              <a:t>Advertisement of goods and services on displays</a:t>
            </a:r>
          </a:p>
          <a:p>
            <a:pPr lvl="0"/>
            <a:r>
              <a:rPr lang="en-GB" dirty="0"/>
              <a:t>Business / Board Meetings</a:t>
            </a:r>
          </a:p>
          <a:p>
            <a:pPr marL="0" indent="0" algn="ctr">
              <a:buNone/>
            </a:pPr>
            <a:r>
              <a:rPr lang="en-GB" b="1" dirty="0">
                <a:solidFill>
                  <a:schemeClr val="accent2">
                    <a:lumMod val="75000"/>
                  </a:schemeClr>
                </a:solidFill>
              </a:rPr>
              <a:t>QN:</a:t>
            </a:r>
            <a:r>
              <a:rPr lang="en-GB" dirty="0">
                <a:solidFill>
                  <a:schemeClr val="accent2">
                    <a:lumMod val="75000"/>
                  </a:schemeClr>
                </a:solidFill>
              </a:rPr>
              <a:t> Identify any other areas where electronic presentations are used.</a:t>
            </a:r>
          </a:p>
        </p:txBody>
      </p:sp>
    </p:spTree>
    <p:extLst>
      <p:ext uri="{BB962C8B-B14F-4D97-AF65-F5344CB8AC3E}">
        <p14:creationId xmlns:p14="http://schemas.microsoft.com/office/powerpoint/2010/main" val="517843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10.2: Working with Presentation Software</a:t>
            </a:r>
          </a:p>
        </p:txBody>
      </p:sp>
      <p:sp>
        <p:nvSpPr>
          <p:cNvPr id="3075" name="Subtitle 2"/>
          <p:cNvSpPr>
            <a:spLocks noGrp="1"/>
          </p:cNvSpPr>
          <p:nvPr>
            <p:ph idx="1"/>
          </p:nvPr>
        </p:nvSpPr>
        <p:spPr/>
        <p:txBody>
          <a:bodyPr/>
          <a:lstStyle/>
          <a:p>
            <a:pPr marL="0" indent="0">
              <a:buNone/>
            </a:pPr>
            <a:r>
              <a:rPr lang="en-US" sz="4000" b="1" dirty="0"/>
              <a:t>Sub topic Objectives:</a:t>
            </a:r>
          </a:p>
          <a:p>
            <a:pPr marL="1343025" indent="-1343025">
              <a:buNone/>
            </a:pPr>
            <a:r>
              <a:rPr lang="en-GB" sz="4000" dirty="0"/>
              <a:t>10.2.1 Opening  and closing of presentation software </a:t>
            </a:r>
          </a:p>
          <a:p>
            <a:pPr marL="1343025" indent="-1343025">
              <a:buNone/>
            </a:pPr>
            <a:r>
              <a:rPr lang="en-GB" sz="4000" dirty="0"/>
              <a:t>10.2.2 Creation of slides in a presentation </a:t>
            </a:r>
          </a:p>
          <a:p>
            <a:pPr marL="1343025" indent="-1343025">
              <a:buNone/>
            </a:pPr>
            <a:r>
              <a:rPr lang="en-GB" sz="4000" dirty="0"/>
              <a:t>10.2.3 Creating presentations based on different appropriate templates</a:t>
            </a:r>
          </a:p>
          <a:p>
            <a:pPr marL="1343025" indent="-1343025">
              <a:buNone/>
            </a:pPr>
            <a:r>
              <a:rPr lang="en-GB" sz="4000" dirty="0"/>
              <a:t>10.2.4 Saving presentations in different formats</a:t>
            </a:r>
          </a:p>
        </p:txBody>
      </p:sp>
    </p:spTree>
    <p:extLst>
      <p:ext uri="{BB962C8B-B14F-4D97-AF65-F5344CB8AC3E}">
        <p14:creationId xmlns:p14="http://schemas.microsoft.com/office/powerpoint/2010/main" val="120565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10.2.1 Opening  and closing of presentation software </a:t>
            </a:r>
          </a:p>
        </p:txBody>
      </p:sp>
      <p:sp>
        <p:nvSpPr>
          <p:cNvPr id="3075" name="Subtitle 2"/>
          <p:cNvSpPr>
            <a:spLocks noGrp="1"/>
          </p:cNvSpPr>
          <p:nvPr>
            <p:ph idx="1"/>
          </p:nvPr>
        </p:nvSpPr>
        <p:spPr>
          <a:xfrm>
            <a:off x="0" y="990600"/>
            <a:ext cx="4499992" cy="5606752"/>
          </a:xfrm>
        </p:spPr>
        <p:txBody>
          <a:bodyPr/>
          <a:lstStyle/>
          <a:p>
            <a:r>
              <a:rPr lang="en-GB" sz="2800" dirty="0"/>
              <a:t>You can launch a presentation program like Microsoft PowerPoint to create slides. If installed on the computer, it can be found on the start menu &gt; All Programs &gt; Microsoft Office &gt; Microsoft Office PowerPoint.</a:t>
            </a:r>
          </a:p>
          <a:p>
            <a:r>
              <a:rPr lang="en-GB" sz="2400" dirty="0"/>
              <a:t>To Create a New Presentation: Click the Office Button, select New, and click Create, or press &lt;Ctrl&gt; + &lt;N&gt;. </a:t>
            </a:r>
          </a:p>
        </p:txBody>
      </p:sp>
      <p:pic>
        <p:nvPicPr>
          <p:cNvPr id="2" name="Picture 1"/>
          <p:cNvPicPr>
            <a:picLocks noChangeAspect="1"/>
          </p:cNvPicPr>
          <p:nvPr/>
        </p:nvPicPr>
        <p:blipFill>
          <a:blip r:embed="rId3"/>
          <a:stretch>
            <a:fillRect/>
          </a:stretch>
        </p:blipFill>
        <p:spPr>
          <a:xfrm>
            <a:off x="4932040" y="990600"/>
            <a:ext cx="4211960" cy="5582518"/>
          </a:xfrm>
          <a:prstGeom prst="rect">
            <a:avLst/>
          </a:prstGeom>
        </p:spPr>
      </p:pic>
    </p:spTree>
    <p:extLst>
      <p:ext uri="{BB962C8B-B14F-4D97-AF65-F5344CB8AC3E}">
        <p14:creationId xmlns:p14="http://schemas.microsoft.com/office/powerpoint/2010/main" val="1448330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10.2.1 Opening  and closing of presentation software </a:t>
            </a:r>
          </a:p>
        </p:txBody>
      </p:sp>
      <p:sp>
        <p:nvSpPr>
          <p:cNvPr id="3075" name="Subtitle 2"/>
          <p:cNvSpPr>
            <a:spLocks noGrp="1"/>
          </p:cNvSpPr>
          <p:nvPr>
            <p:ph idx="1"/>
          </p:nvPr>
        </p:nvSpPr>
        <p:spPr>
          <a:xfrm>
            <a:off x="0" y="990600"/>
            <a:ext cx="6660232" cy="1502296"/>
          </a:xfrm>
        </p:spPr>
        <p:txBody>
          <a:bodyPr/>
          <a:lstStyle/>
          <a:p>
            <a:endParaRPr lang="en-GB" sz="2400" dirty="0"/>
          </a:p>
        </p:txBody>
      </p:sp>
      <p:pic>
        <p:nvPicPr>
          <p:cNvPr id="4" name="Picture 3"/>
          <p:cNvPicPr>
            <a:picLocks noChangeAspect="1"/>
          </p:cNvPicPr>
          <p:nvPr/>
        </p:nvPicPr>
        <p:blipFill rotWithShape="1">
          <a:blip r:embed="rId3"/>
          <a:srcRect r="4340"/>
          <a:stretch/>
        </p:blipFill>
        <p:spPr>
          <a:xfrm>
            <a:off x="-1" y="1112609"/>
            <a:ext cx="9144001" cy="5374223"/>
          </a:xfrm>
          <a:prstGeom prst="rect">
            <a:avLst/>
          </a:prstGeom>
        </p:spPr>
      </p:pic>
    </p:spTree>
    <p:extLst>
      <p:ext uri="{BB962C8B-B14F-4D97-AF65-F5344CB8AC3E}">
        <p14:creationId xmlns:p14="http://schemas.microsoft.com/office/powerpoint/2010/main" val="2782825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10.2.1 Opening  and closing of presentation software </a:t>
            </a:r>
          </a:p>
        </p:txBody>
      </p:sp>
      <p:sp>
        <p:nvSpPr>
          <p:cNvPr id="3075" name="Subtitle 2"/>
          <p:cNvSpPr>
            <a:spLocks noGrp="1"/>
          </p:cNvSpPr>
          <p:nvPr>
            <p:ph idx="1"/>
          </p:nvPr>
        </p:nvSpPr>
        <p:spPr>
          <a:xfrm>
            <a:off x="0" y="990600"/>
            <a:ext cx="9144000" cy="5678760"/>
          </a:xfrm>
        </p:spPr>
        <p:txBody>
          <a:bodyPr/>
          <a:lstStyle/>
          <a:p>
            <a:r>
              <a:rPr lang="en-GB" b="1" dirty="0"/>
              <a:t>To Open an existing Presentation: </a:t>
            </a:r>
            <a:r>
              <a:rPr lang="en-GB" dirty="0"/>
              <a:t>Click the Office Button and select Open, or press &lt;Ctrl&gt; + &lt;O&gt;. </a:t>
            </a:r>
            <a:endParaRPr lang="en-GB" sz="2800" dirty="0"/>
          </a:p>
          <a:p>
            <a:pPr lvl="0"/>
            <a:r>
              <a:rPr lang="en-GB" b="1" dirty="0"/>
              <a:t>To Save a Presentation: </a:t>
            </a:r>
            <a:r>
              <a:rPr lang="en-GB" dirty="0"/>
              <a:t>Click the Save button on the Quick Access Toolbar, or press &lt;Ctrl&gt; + &lt;S&gt;. </a:t>
            </a:r>
          </a:p>
          <a:p>
            <a:pPr lvl="0"/>
            <a:r>
              <a:rPr lang="en-GB" b="1" dirty="0"/>
              <a:t>To Save a Presentation with a Different Name: </a:t>
            </a:r>
            <a:r>
              <a:rPr lang="en-GB" dirty="0"/>
              <a:t>Click the Office Button, select Save As, and enter a new name for the presentation. </a:t>
            </a:r>
          </a:p>
          <a:p>
            <a:r>
              <a:rPr lang="en-GB" b="1" dirty="0"/>
              <a:t>To Close a Presentation: </a:t>
            </a:r>
            <a:r>
              <a:rPr lang="en-GB" dirty="0"/>
              <a:t>Click the File/ Office Button and select Close, or press &lt;Ctrl&gt; + &lt;W&gt;. </a:t>
            </a:r>
          </a:p>
          <a:p>
            <a:pPr lvl="0"/>
            <a:endParaRPr lang="en-GB" dirty="0"/>
          </a:p>
        </p:txBody>
      </p:sp>
    </p:spTree>
    <p:extLst>
      <p:ext uri="{BB962C8B-B14F-4D97-AF65-F5344CB8AC3E}">
        <p14:creationId xmlns:p14="http://schemas.microsoft.com/office/powerpoint/2010/main" val="158182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95400" y="62136"/>
            <a:ext cx="7848600" cy="990600"/>
          </a:xfrm>
        </p:spPr>
        <p:txBody>
          <a:bodyPr/>
          <a:lstStyle/>
          <a:p>
            <a:pPr eaLnBrk="1" hangingPunct="1"/>
            <a:r>
              <a:rPr lang="en-US" sz="6000" b="1" i="1" dirty="0"/>
              <a:t>Presentation Outline</a:t>
            </a:r>
          </a:p>
        </p:txBody>
      </p:sp>
      <p:sp>
        <p:nvSpPr>
          <p:cNvPr id="3075" name="Subtitle 2"/>
          <p:cNvSpPr>
            <a:spLocks noGrp="1"/>
          </p:cNvSpPr>
          <p:nvPr>
            <p:ph idx="1"/>
          </p:nvPr>
        </p:nvSpPr>
        <p:spPr/>
        <p:txBody>
          <a:bodyPr/>
          <a:lstStyle/>
          <a:p>
            <a:pPr marL="0" indent="0">
              <a:buNone/>
            </a:pPr>
            <a:r>
              <a:rPr lang="en-US" sz="2800" b="1" i="1" dirty="0"/>
              <a:t>UACE Sub – ICT </a:t>
            </a:r>
            <a:r>
              <a:rPr lang="en-US" sz="2800" b="1" dirty="0"/>
              <a:t>Topic </a:t>
            </a:r>
            <a:r>
              <a:rPr lang="en-GB" sz="2800" b="1" dirty="0"/>
              <a:t>10</a:t>
            </a:r>
            <a:r>
              <a:rPr lang="en-US" sz="2800" b="1" dirty="0"/>
              <a:t>: </a:t>
            </a:r>
          </a:p>
          <a:p>
            <a:pPr marL="0" indent="0">
              <a:buNone/>
            </a:pPr>
            <a:r>
              <a:rPr lang="en-GB" b="1" dirty="0"/>
              <a:t>Electronic Presentation</a:t>
            </a:r>
          </a:p>
          <a:p>
            <a:r>
              <a:rPr lang="en-US" sz="2800" dirty="0"/>
              <a:t>Sub Topic 10.</a:t>
            </a:r>
            <a:r>
              <a:rPr lang="en-GB" sz="2800" dirty="0"/>
              <a:t>1: Introduction to Electronic Presentation</a:t>
            </a:r>
          </a:p>
          <a:p>
            <a:r>
              <a:rPr lang="en-US" sz="2800" dirty="0"/>
              <a:t>Sub Topic 10.</a:t>
            </a:r>
            <a:r>
              <a:rPr lang="en-GB" sz="2800" dirty="0"/>
              <a:t>2: Working with Presentation Software</a:t>
            </a:r>
          </a:p>
          <a:p>
            <a:r>
              <a:rPr lang="en-US" sz="2800" dirty="0"/>
              <a:t>Sub Topic 10.</a:t>
            </a:r>
            <a:r>
              <a:rPr lang="en-GB" sz="2800" dirty="0"/>
              <a:t>3: Developing a Presentation</a:t>
            </a:r>
          </a:p>
          <a:p>
            <a:r>
              <a:rPr lang="en-US" sz="2800" dirty="0"/>
              <a:t>Sub Topic 10.</a:t>
            </a:r>
            <a:r>
              <a:rPr lang="en-GB" sz="2800" dirty="0"/>
              <a:t>4: Charts</a:t>
            </a:r>
          </a:p>
          <a:p>
            <a:r>
              <a:rPr lang="en-US" sz="2800" dirty="0"/>
              <a:t>Sub Topic 10.</a:t>
            </a:r>
            <a:r>
              <a:rPr lang="en-GB" sz="2800" dirty="0"/>
              <a:t>5: Graphical Objects</a:t>
            </a:r>
          </a:p>
          <a:p>
            <a:r>
              <a:rPr lang="en-US" sz="2800" dirty="0"/>
              <a:t>Sub Topic 10.</a:t>
            </a:r>
            <a:r>
              <a:rPr lang="en-GB" sz="2800" dirty="0"/>
              <a:t>6: Presentation Output</a:t>
            </a:r>
          </a:p>
          <a:p>
            <a:r>
              <a:rPr lang="en-US" sz="2800" dirty="0"/>
              <a:t>Sub Topic 10.</a:t>
            </a:r>
            <a:r>
              <a:rPr lang="en-GB" sz="2800" dirty="0"/>
              <a:t>7: Slide Show</a:t>
            </a:r>
          </a:p>
          <a:p>
            <a:endParaRPr lang="en-US" sz="2800" b="1" dirty="0"/>
          </a:p>
        </p:txBody>
      </p:sp>
    </p:spTree>
    <p:extLst>
      <p:ext uri="{BB962C8B-B14F-4D97-AF65-F5344CB8AC3E}">
        <p14:creationId xmlns:p14="http://schemas.microsoft.com/office/powerpoint/2010/main" val="232225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1343025" indent="-1343025">
              <a:buNone/>
            </a:pPr>
            <a:r>
              <a:rPr lang="en-GB" sz="3200" b="1" dirty="0"/>
              <a:t>10.2.2 Creation of slides in a presentation </a:t>
            </a:r>
          </a:p>
        </p:txBody>
      </p:sp>
      <p:sp>
        <p:nvSpPr>
          <p:cNvPr id="3075" name="Subtitle 2"/>
          <p:cNvSpPr>
            <a:spLocks noGrp="1"/>
          </p:cNvSpPr>
          <p:nvPr>
            <p:ph idx="1"/>
          </p:nvPr>
        </p:nvSpPr>
        <p:spPr>
          <a:xfrm>
            <a:off x="0" y="990600"/>
            <a:ext cx="9144000" cy="5678760"/>
          </a:xfrm>
        </p:spPr>
        <p:txBody>
          <a:bodyPr/>
          <a:lstStyle/>
          <a:p>
            <a:pPr marL="0" indent="0">
              <a:buNone/>
            </a:pPr>
            <a:r>
              <a:rPr lang="en-GB" sz="2800" dirty="0"/>
              <a:t>To create a new slide within Slide view, follow these steps:</a:t>
            </a:r>
          </a:p>
          <a:p>
            <a:r>
              <a:rPr lang="en-GB" sz="2800" b="1" dirty="0"/>
              <a:t>1. Click an existing slide in the thumbnail pane.</a:t>
            </a:r>
          </a:p>
          <a:p>
            <a:r>
              <a:rPr lang="en-GB" sz="2800" b="1" dirty="0"/>
              <a:t>2. Click the Home tab.</a:t>
            </a:r>
          </a:p>
          <a:p>
            <a:r>
              <a:rPr lang="en-GB" sz="2800" b="1" dirty="0"/>
              <a:t>3. Click the New Slide icon in the Slides group.</a:t>
            </a:r>
          </a:p>
          <a:p>
            <a:pPr marL="0" indent="0">
              <a:buNone/>
            </a:pPr>
            <a:r>
              <a:rPr lang="en-GB" sz="2800" dirty="0"/>
              <a:t>PowerPoint inserts your new slide after the slide you selected in Step 1.</a:t>
            </a:r>
          </a:p>
          <a:p>
            <a:r>
              <a:rPr lang="en-GB" sz="2800" b="1" dirty="0"/>
              <a:t>To delete a slide, </a:t>
            </a:r>
            <a:r>
              <a:rPr lang="en-GB" sz="2800" dirty="0"/>
              <a:t>follow these steps:</a:t>
            </a:r>
          </a:p>
          <a:p>
            <a:r>
              <a:rPr lang="en-GB" sz="2800" b="1" dirty="0"/>
              <a:t>1. In the thumbnail pane, click the slide that you want to delete.</a:t>
            </a:r>
          </a:p>
          <a:p>
            <a:r>
              <a:rPr lang="en-GB" sz="2800" b="1" dirty="0"/>
              <a:t>2. Press the Delete key.</a:t>
            </a:r>
          </a:p>
          <a:p>
            <a:r>
              <a:rPr lang="en-GB" sz="2800" dirty="0"/>
              <a:t>PowerPoint deletes your chosen slide.</a:t>
            </a:r>
          </a:p>
        </p:txBody>
      </p:sp>
    </p:spTree>
    <p:extLst>
      <p:ext uri="{BB962C8B-B14F-4D97-AF65-F5344CB8AC3E}">
        <p14:creationId xmlns:p14="http://schemas.microsoft.com/office/powerpoint/2010/main" val="135279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1343025" indent="-1343025">
              <a:buNone/>
            </a:pPr>
            <a:r>
              <a:rPr lang="en-GB" sz="3200" b="1" dirty="0"/>
              <a:t>10.2.3 Creating presentations based on different appropriate templates</a:t>
            </a:r>
          </a:p>
        </p:txBody>
      </p:sp>
      <p:sp>
        <p:nvSpPr>
          <p:cNvPr id="3075" name="Subtitle 2"/>
          <p:cNvSpPr>
            <a:spLocks noGrp="1"/>
          </p:cNvSpPr>
          <p:nvPr>
            <p:ph idx="1"/>
          </p:nvPr>
        </p:nvSpPr>
        <p:spPr>
          <a:xfrm>
            <a:off x="0" y="990600"/>
            <a:ext cx="9144000" cy="5678760"/>
          </a:xfrm>
        </p:spPr>
        <p:txBody>
          <a:bodyPr/>
          <a:lstStyle/>
          <a:p>
            <a:r>
              <a:rPr lang="en-GB" sz="2800" dirty="0"/>
              <a:t>Each time you create a new file, you have the option of choosing different types of templates that are already formatted and designed for specific purposes, such as a corporate slide-show presentation, as shown in the figure.</a:t>
            </a:r>
          </a:p>
        </p:txBody>
      </p:sp>
      <p:pic>
        <p:nvPicPr>
          <p:cNvPr id="3" name="Picture 2"/>
          <p:cNvPicPr>
            <a:picLocks noChangeAspect="1"/>
          </p:cNvPicPr>
          <p:nvPr/>
        </p:nvPicPr>
        <p:blipFill>
          <a:blip r:embed="rId3">
            <a:lum contrast="20000"/>
          </a:blip>
          <a:stretch>
            <a:fillRect/>
          </a:stretch>
        </p:blipFill>
        <p:spPr>
          <a:xfrm>
            <a:off x="827584" y="2780928"/>
            <a:ext cx="7200800" cy="3832107"/>
          </a:xfrm>
          <a:prstGeom prst="rect">
            <a:avLst/>
          </a:prstGeom>
        </p:spPr>
      </p:pic>
    </p:spTree>
    <p:extLst>
      <p:ext uri="{BB962C8B-B14F-4D97-AF65-F5344CB8AC3E}">
        <p14:creationId xmlns:p14="http://schemas.microsoft.com/office/powerpoint/2010/main" val="1812135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1343025" indent="-1343025">
              <a:buNone/>
            </a:pPr>
            <a:r>
              <a:rPr lang="en-GB" sz="3200" b="1" dirty="0"/>
              <a:t>10.2.3 Creating presentations based on different appropriate templates</a:t>
            </a:r>
          </a:p>
        </p:txBody>
      </p:sp>
      <p:sp>
        <p:nvSpPr>
          <p:cNvPr id="3075" name="Subtitle 2"/>
          <p:cNvSpPr>
            <a:spLocks noGrp="1"/>
          </p:cNvSpPr>
          <p:nvPr>
            <p:ph idx="1"/>
          </p:nvPr>
        </p:nvSpPr>
        <p:spPr>
          <a:xfrm>
            <a:off x="0" y="990600"/>
            <a:ext cx="9144000" cy="5678760"/>
          </a:xfrm>
        </p:spPr>
        <p:txBody>
          <a:bodyPr/>
          <a:lstStyle/>
          <a:p>
            <a:pPr marL="0" indent="0">
              <a:buNone/>
            </a:pPr>
            <a:r>
              <a:rPr lang="en-GB" dirty="0"/>
              <a:t>To create a new file, follow these steps:</a:t>
            </a:r>
          </a:p>
          <a:p>
            <a:r>
              <a:rPr lang="en-GB" b="1" dirty="0"/>
              <a:t>1. Click the File tab.</a:t>
            </a:r>
          </a:p>
          <a:p>
            <a:r>
              <a:rPr lang="en-GB" b="1" dirty="0"/>
              <a:t>2. Click New. </a:t>
            </a:r>
            <a:r>
              <a:rPr lang="en-GB" dirty="0"/>
              <a:t>A list of templates appears.</a:t>
            </a:r>
          </a:p>
          <a:p>
            <a:r>
              <a:rPr lang="en-GB" b="1" dirty="0"/>
              <a:t>3. Double-click the template you want to use.</a:t>
            </a:r>
          </a:p>
          <a:p>
            <a:r>
              <a:rPr lang="en-GB" dirty="0"/>
              <a:t>Office creates a new file based on your chosen template.</a:t>
            </a:r>
          </a:p>
          <a:p>
            <a:r>
              <a:rPr lang="en-GB" dirty="0"/>
              <a:t>NB: For some templates, you may need internet connectivity to access the templates from Microsoft’s website.</a:t>
            </a:r>
          </a:p>
        </p:txBody>
      </p:sp>
    </p:spTree>
    <p:extLst>
      <p:ext uri="{BB962C8B-B14F-4D97-AF65-F5344CB8AC3E}">
        <p14:creationId xmlns:p14="http://schemas.microsoft.com/office/powerpoint/2010/main" val="3854837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marL="1343025" indent="-1343025">
              <a:buNone/>
            </a:pPr>
            <a:r>
              <a:rPr lang="en-GB" sz="3200" b="1" dirty="0"/>
              <a:t>10.2.4 Saving presentations in different formats</a:t>
            </a:r>
          </a:p>
        </p:txBody>
      </p:sp>
      <p:sp>
        <p:nvSpPr>
          <p:cNvPr id="3075" name="Subtitle 2"/>
          <p:cNvSpPr>
            <a:spLocks noGrp="1"/>
          </p:cNvSpPr>
          <p:nvPr>
            <p:ph idx="1"/>
          </p:nvPr>
        </p:nvSpPr>
        <p:spPr>
          <a:xfrm>
            <a:off x="0" y="990600"/>
            <a:ext cx="9144000" cy="5678760"/>
          </a:xfrm>
        </p:spPr>
        <p:txBody>
          <a:bodyPr/>
          <a:lstStyle/>
          <a:p>
            <a:pPr marL="0" indent="0">
              <a:lnSpc>
                <a:spcPts val="2500"/>
              </a:lnSpc>
              <a:spcBef>
                <a:spcPts val="0"/>
              </a:spcBef>
              <a:buNone/>
            </a:pPr>
            <a:r>
              <a:rPr lang="en-GB" sz="2400" dirty="0"/>
              <a:t>You can save your presentation in different formats such as PDF, Video, Package Presentation for CD, Slides as Images (</a:t>
            </a:r>
            <a:r>
              <a:rPr lang="en-GB" sz="2400" dirty="0" err="1"/>
              <a:t>ie</a:t>
            </a:r>
            <a:r>
              <a:rPr lang="en-GB" sz="2400" dirty="0"/>
              <a:t> PNG or JPG), and other file types (with extensions .</a:t>
            </a:r>
            <a:r>
              <a:rPr lang="en-GB" sz="2400" dirty="0" err="1"/>
              <a:t>pptx</a:t>
            </a:r>
            <a:r>
              <a:rPr lang="en-GB" sz="2400" dirty="0"/>
              <a:t>, .</a:t>
            </a:r>
            <a:r>
              <a:rPr lang="en-GB" sz="2400" dirty="0" err="1"/>
              <a:t>ppt</a:t>
            </a:r>
            <a:r>
              <a:rPr lang="en-GB" sz="2400" dirty="0"/>
              <a:t>, .</a:t>
            </a:r>
            <a:r>
              <a:rPr lang="en-GB" sz="2400" dirty="0" err="1"/>
              <a:t>potx</a:t>
            </a:r>
            <a:r>
              <a:rPr lang="en-GB" sz="2400" dirty="0"/>
              <a:t> ,.</a:t>
            </a:r>
            <a:r>
              <a:rPr lang="en-GB" sz="2400" dirty="0" err="1"/>
              <a:t>pps</a:t>
            </a:r>
            <a:r>
              <a:rPr lang="en-GB" sz="2400" dirty="0"/>
              <a:t>, </a:t>
            </a:r>
            <a:r>
              <a:rPr lang="en-GB" sz="2400" dirty="0" err="1"/>
              <a:t>etc</a:t>
            </a:r>
            <a:r>
              <a:rPr lang="en-GB" sz="2400" dirty="0"/>
              <a:t>). 1. Click the File tab. 2. Click Export. The middle pane displays different formats. </a:t>
            </a:r>
          </a:p>
        </p:txBody>
      </p:sp>
      <p:pic>
        <p:nvPicPr>
          <p:cNvPr id="2" name="Picture 1"/>
          <p:cNvPicPr>
            <a:picLocks noChangeAspect="1"/>
          </p:cNvPicPr>
          <p:nvPr/>
        </p:nvPicPr>
        <p:blipFill rotWithShape="1">
          <a:blip r:embed="rId3"/>
          <a:srcRect t="8123" r="20668" b="21454"/>
          <a:stretch/>
        </p:blipFill>
        <p:spPr>
          <a:xfrm>
            <a:off x="19924" y="2276872"/>
            <a:ext cx="9124076" cy="4553792"/>
          </a:xfrm>
          <a:prstGeom prst="rect">
            <a:avLst/>
          </a:prstGeom>
        </p:spPr>
      </p:pic>
    </p:spTree>
    <p:extLst>
      <p:ext uri="{BB962C8B-B14F-4D97-AF65-F5344CB8AC3E}">
        <p14:creationId xmlns:p14="http://schemas.microsoft.com/office/powerpoint/2010/main" val="268477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10.3: Developing a Presentation</a:t>
            </a:r>
          </a:p>
        </p:txBody>
      </p:sp>
      <p:sp>
        <p:nvSpPr>
          <p:cNvPr id="3075" name="Subtitle 2"/>
          <p:cNvSpPr>
            <a:spLocks noGrp="1"/>
          </p:cNvSpPr>
          <p:nvPr>
            <p:ph sz="half" idx="1"/>
          </p:nvPr>
        </p:nvSpPr>
        <p:spPr>
          <a:xfrm>
            <a:off x="0" y="1071546"/>
            <a:ext cx="5220072" cy="5500726"/>
          </a:xfrm>
        </p:spPr>
        <p:txBody>
          <a:bodyPr/>
          <a:lstStyle/>
          <a:p>
            <a:pPr marL="0" indent="0">
              <a:buNone/>
            </a:pPr>
            <a:r>
              <a:rPr lang="en-US" sz="3600" b="1" dirty="0"/>
              <a:t>Sub topic Objectives:</a:t>
            </a:r>
          </a:p>
          <a:p>
            <a:pPr marL="0" indent="0">
              <a:buNone/>
            </a:pPr>
            <a:r>
              <a:rPr lang="en-GB" sz="2800" dirty="0"/>
              <a:t>10.1 Presentation views: </a:t>
            </a:r>
          </a:p>
          <a:p>
            <a:pPr marL="914400" lvl="1" indent="-514350"/>
            <a:r>
              <a:rPr lang="en-GB" dirty="0"/>
              <a:t>using different presentation views: -normal view, -slide sorter, view, -slide show view</a:t>
            </a:r>
          </a:p>
          <a:p>
            <a:pPr marL="914400" lvl="1" indent="-514350"/>
            <a:r>
              <a:rPr lang="en-GB" dirty="0"/>
              <a:t>changing between presentation views. </a:t>
            </a:r>
          </a:p>
          <a:p>
            <a:pPr marL="0" indent="0">
              <a:buNone/>
            </a:pPr>
            <a:r>
              <a:rPr lang="en-GB" sz="2800" dirty="0"/>
              <a:t>10.2 Slide design:</a:t>
            </a:r>
          </a:p>
          <a:p>
            <a:pPr marL="457200" lvl="1"/>
            <a:r>
              <a:rPr lang="en-GB" sz="2200" dirty="0">
                <a:cs typeface="+mn-cs"/>
              </a:rPr>
              <a:t>choosing most appropriate slide layout. </a:t>
            </a:r>
          </a:p>
          <a:p>
            <a:pPr marL="457200" lvl="1"/>
            <a:r>
              <a:rPr lang="en-GB" sz="2200" dirty="0">
                <a:cs typeface="+mn-cs"/>
              </a:rPr>
              <a:t>copying, moving slide(s) within presentation or between presentations. </a:t>
            </a:r>
          </a:p>
          <a:p>
            <a:pPr marL="457200" lvl="1"/>
            <a:r>
              <a:rPr lang="en-GB" sz="2200" dirty="0">
                <a:cs typeface="+mn-cs"/>
              </a:rPr>
              <a:t>deleting slides. </a:t>
            </a:r>
          </a:p>
        </p:txBody>
      </p:sp>
      <p:sp>
        <p:nvSpPr>
          <p:cNvPr id="3" name="Content Placeholder 2"/>
          <p:cNvSpPr>
            <a:spLocks noGrp="1"/>
          </p:cNvSpPr>
          <p:nvPr>
            <p:ph sz="half" idx="2"/>
          </p:nvPr>
        </p:nvSpPr>
        <p:spPr>
          <a:xfrm>
            <a:off x="4788024" y="1071546"/>
            <a:ext cx="4355976" cy="5500726"/>
          </a:xfrm>
        </p:spPr>
        <p:txBody>
          <a:bodyPr/>
          <a:lstStyle/>
          <a:p>
            <a:pPr marL="0" indent="0">
              <a:buNone/>
            </a:pPr>
            <a:r>
              <a:rPr lang="en-GB" dirty="0"/>
              <a:t>10.3. Slide master  </a:t>
            </a:r>
          </a:p>
          <a:p>
            <a:pPr lvl="1"/>
            <a:r>
              <a:rPr lang="en-GB" dirty="0"/>
              <a:t>Formatting slide: changing background on specific/all slides. </a:t>
            </a:r>
          </a:p>
          <a:p>
            <a:pPr lvl="1"/>
            <a:r>
              <a:rPr lang="en-GB" dirty="0"/>
              <a:t>inserting footer on specific slides, all slides in presentation. </a:t>
            </a:r>
          </a:p>
          <a:p>
            <a:pPr lvl="1"/>
            <a:r>
              <a:rPr lang="en-GB" dirty="0"/>
              <a:t>editing slides through slide master.  </a:t>
            </a:r>
          </a:p>
          <a:p>
            <a:pPr lvl="1"/>
            <a:r>
              <a:rPr lang="en-GB" dirty="0"/>
              <a:t>setting automatic slide numbering, automatic dates, non-updating dates into footer of slide master</a:t>
            </a:r>
          </a:p>
          <a:p>
            <a:pPr lvl="1"/>
            <a:endParaRPr lang="en-GB" dirty="0"/>
          </a:p>
        </p:txBody>
      </p:sp>
    </p:spTree>
    <p:extLst>
      <p:ext uri="{BB962C8B-B14F-4D97-AF65-F5344CB8AC3E}">
        <p14:creationId xmlns:p14="http://schemas.microsoft.com/office/powerpoint/2010/main" val="227113074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10.3.1 Presentation views</a:t>
            </a:r>
            <a:endParaRPr lang="en-GB" sz="3200" b="1" dirty="0"/>
          </a:p>
        </p:txBody>
      </p:sp>
      <p:sp>
        <p:nvSpPr>
          <p:cNvPr id="3075" name="Subtitle 2"/>
          <p:cNvSpPr>
            <a:spLocks noGrp="1"/>
          </p:cNvSpPr>
          <p:nvPr>
            <p:ph idx="1"/>
          </p:nvPr>
        </p:nvSpPr>
        <p:spPr>
          <a:xfrm>
            <a:off x="0" y="990600"/>
            <a:ext cx="6444209" cy="5678760"/>
          </a:xfrm>
        </p:spPr>
        <p:txBody>
          <a:bodyPr/>
          <a:lstStyle/>
          <a:p>
            <a:pPr marL="0" indent="0">
              <a:lnSpc>
                <a:spcPts val="2500"/>
              </a:lnSpc>
              <a:spcBef>
                <a:spcPts val="0"/>
              </a:spcBef>
              <a:buNone/>
            </a:pPr>
            <a:r>
              <a:rPr lang="en-GB" dirty="0"/>
              <a:t>PowerPoint has four main views: Normal view, Slide Sorter view, Notes Page view, and Slide Show view. </a:t>
            </a:r>
          </a:p>
          <a:p>
            <a:pPr marL="0" indent="0">
              <a:spcBef>
                <a:spcPts val="0"/>
              </a:spcBef>
              <a:buNone/>
            </a:pPr>
            <a:r>
              <a:rPr lang="en-GB" b="1" dirty="0"/>
              <a:t>Normal view </a:t>
            </a:r>
            <a:r>
              <a:rPr lang="en-GB" dirty="0"/>
              <a:t>is the main editing view, where you write and design your presentation. This view has four working areas: </a:t>
            </a:r>
          </a:p>
          <a:p>
            <a:pPr marL="0" indent="0">
              <a:spcBef>
                <a:spcPts val="0"/>
              </a:spcBef>
              <a:buNone/>
            </a:pPr>
            <a:r>
              <a:rPr lang="en-GB" dirty="0"/>
              <a:t>1</a:t>
            </a:r>
            <a:r>
              <a:rPr lang="en-GB" sz="2800" dirty="0"/>
              <a:t>. Outline tab (shows slide text in outline form)</a:t>
            </a:r>
          </a:p>
          <a:p>
            <a:pPr marL="0" indent="0">
              <a:spcBef>
                <a:spcPts val="0"/>
              </a:spcBef>
              <a:buNone/>
            </a:pPr>
            <a:r>
              <a:rPr lang="en-GB" sz="2800" dirty="0"/>
              <a:t>2. Slides tab (shows slide thumbnails)</a:t>
            </a:r>
          </a:p>
          <a:p>
            <a:pPr marL="0" indent="0">
              <a:spcBef>
                <a:spcPts val="0"/>
              </a:spcBef>
              <a:buNone/>
            </a:pPr>
            <a:r>
              <a:rPr lang="en-GB" sz="2800" dirty="0"/>
              <a:t>3. Slide pane (shows a large view of current slide) </a:t>
            </a:r>
          </a:p>
          <a:p>
            <a:pPr marL="0" indent="0">
              <a:spcBef>
                <a:spcPts val="0"/>
              </a:spcBef>
              <a:buNone/>
              <a:tabLst>
                <a:tab pos="5741988" algn="l"/>
              </a:tabLst>
            </a:pPr>
            <a:r>
              <a:rPr lang="en-GB" sz="2800" dirty="0"/>
              <a:t>4. Notes pane (for private speaker notes)</a:t>
            </a:r>
          </a:p>
        </p:txBody>
      </p:sp>
      <p:pic>
        <p:nvPicPr>
          <p:cNvPr id="8" name="Picture 7" descr="Normal view"/>
          <p:cNvPicPr/>
          <p:nvPr/>
        </p:nvPicPr>
        <p:blipFill>
          <a:blip r:embed="rId3">
            <a:extLst>
              <a:ext uri="{28A0092B-C50C-407E-A947-70E740481C1C}">
                <a14:useLocalDpi xmlns:a14="http://schemas.microsoft.com/office/drawing/2010/main" val="0"/>
              </a:ext>
            </a:extLst>
          </a:blip>
          <a:srcRect/>
          <a:stretch>
            <a:fillRect/>
          </a:stretch>
        </p:blipFill>
        <p:spPr bwMode="auto">
          <a:xfrm>
            <a:off x="6444209" y="1041394"/>
            <a:ext cx="2684884" cy="5555959"/>
          </a:xfrm>
          <a:prstGeom prst="rect">
            <a:avLst/>
          </a:prstGeom>
          <a:noFill/>
          <a:ln>
            <a:noFill/>
          </a:ln>
        </p:spPr>
      </p:pic>
    </p:spTree>
    <p:extLst>
      <p:ext uri="{BB962C8B-B14F-4D97-AF65-F5344CB8AC3E}">
        <p14:creationId xmlns:p14="http://schemas.microsoft.com/office/powerpoint/2010/main" val="587760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10.3.1 Presentation views</a:t>
            </a:r>
            <a:endParaRPr lang="en-GB" sz="3200" b="1" dirty="0"/>
          </a:p>
        </p:txBody>
      </p:sp>
      <p:sp>
        <p:nvSpPr>
          <p:cNvPr id="3075" name="Subtitle 2"/>
          <p:cNvSpPr>
            <a:spLocks noGrp="1"/>
          </p:cNvSpPr>
          <p:nvPr>
            <p:ph idx="1"/>
          </p:nvPr>
        </p:nvSpPr>
        <p:spPr>
          <a:xfrm>
            <a:off x="1" y="1041394"/>
            <a:ext cx="5361350" cy="5627966"/>
          </a:xfrm>
        </p:spPr>
        <p:txBody>
          <a:bodyPr/>
          <a:lstStyle/>
          <a:p>
            <a:r>
              <a:rPr lang="en-GB" sz="3600" dirty="0"/>
              <a:t>Slide Sorter view. In the slide sorter view, you can s</a:t>
            </a:r>
            <a:r>
              <a:rPr lang="en-GB" dirty="0"/>
              <a:t>ee the thumbnails of all the slides in the presentation to easily rearrange them.</a:t>
            </a:r>
          </a:p>
          <a:p>
            <a:endParaRPr lang="en-US" dirty="0"/>
          </a:p>
          <a:p>
            <a:r>
              <a:rPr lang="en-US" dirty="0"/>
              <a:t>To go to slide sorter view, </a:t>
            </a:r>
            <a:r>
              <a:rPr lang="en-GB" dirty="0"/>
              <a:t>Click </a:t>
            </a:r>
            <a:r>
              <a:rPr lang="en-GB" b="1" dirty="0"/>
              <a:t>View</a:t>
            </a:r>
            <a:r>
              <a:rPr lang="en-GB" dirty="0"/>
              <a:t> &gt; in the </a:t>
            </a:r>
            <a:r>
              <a:rPr lang="en-GB" b="1" dirty="0"/>
              <a:t>Presentation Views</a:t>
            </a:r>
            <a:r>
              <a:rPr lang="en-GB" dirty="0"/>
              <a:t> group &gt; click </a:t>
            </a:r>
            <a:r>
              <a:rPr lang="en-GB" b="1" dirty="0"/>
              <a:t>Slide Sorter</a:t>
            </a:r>
            <a:r>
              <a:rPr lang="en-GB" dirty="0"/>
              <a:t>.</a:t>
            </a:r>
          </a:p>
        </p:txBody>
      </p:sp>
      <p:pic>
        <p:nvPicPr>
          <p:cNvPr id="5" name="Picture 4" descr="Slide sorter view"/>
          <p:cNvPicPr/>
          <p:nvPr/>
        </p:nvPicPr>
        <p:blipFill>
          <a:blip r:embed="rId3">
            <a:extLst>
              <a:ext uri="{28A0092B-C50C-407E-A947-70E740481C1C}">
                <a14:useLocalDpi xmlns:a14="http://schemas.microsoft.com/office/drawing/2010/main" val="0"/>
              </a:ext>
            </a:extLst>
          </a:blip>
          <a:srcRect/>
          <a:stretch>
            <a:fillRect/>
          </a:stretch>
        </p:blipFill>
        <p:spPr bwMode="auto">
          <a:xfrm>
            <a:off x="5361350" y="2996952"/>
            <a:ext cx="3782650" cy="2892354"/>
          </a:xfrm>
          <a:prstGeom prst="rect">
            <a:avLst/>
          </a:prstGeom>
          <a:noFill/>
          <a:ln>
            <a:noFill/>
          </a:ln>
        </p:spPr>
      </p:pic>
    </p:spTree>
    <p:extLst>
      <p:ext uri="{BB962C8B-B14F-4D97-AF65-F5344CB8AC3E}">
        <p14:creationId xmlns:p14="http://schemas.microsoft.com/office/powerpoint/2010/main" val="1290414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10.3.1 Presentation views</a:t>
            </a:r>
            <a:endParaRPr lang="en-GB" sz="3200" b="1" dirty="0"/>
          </a:p>
        </p:txBody>
      </p:sp>
      <p:sp>
        <p:nvSpPr>
          <p:cNvPr id="3075" name="Subtitle 2"/>
          <p:cNvSpPr>
            <a:spLocks noGrp="1"/>
          </p:cNvSpPr>
          <p:nvPr>
            <p:ph idx="1"/>
          </p:nvPr>
        </p:nvSpPr>
        <p:spPr>
          <a:xfrm>
            <a:off x="0" y="1041394"/>
            <a:ext cx="4991291" cy="5627966"/>
          </a:xfrm>
        </p:spPr>
        <p:txBody>
          <a:bodyPr/>
          <a:lstStyle/>
          <a:p>
            <a:r>
              <a:rPr lang="en-GB" sz="3600" b="1" dirty="0"/>
              <a:t>Notes Page view</a:t>
            </a:r>
            <a:endParaRPr lang="en-GB" sz="3600" dirty="0"/>
          </a:p>
          <a:p>
            <a:r>
              <a:rPr lang="en-GB" sz="3600" dirty="0"/>
              <a:t>This view is used when if you want to view and work with your notes in full page format. </a:t>
            </a:r>
          </a:p>
          <a:p>
            <a:r>
              <a:rPr lang="en-GB" sz="3600" dirty="0"/>
              <a:t>On the View tab, in the Presentation Views group, click Notes Page.</a:t>
            </a:r>
          </a:p>
        </p:txBody>
      </p:sp>
      <p:pic>
        <p:nvPicPr>
          <p:cNvPr id="2" name="Picture 1"/>
          <p:cNvPicPr>
            <a:picLocks noChangeAspect="1"/>
          </p:cNvPicPr>
          <p:nvPr/>
        </p:nvPicPr>
        <p:blipFill rotWithShape="1">
          <a:blip r:embed="rId3"/>
          <a:srcRect l="553" r="59962" b="3937"/>
          <a:stretch/>
        </p:blipFill>
        <p:spPr>
          <a:xfrm>
            <a:off x="4991291" y="989122"/>
            <a:ext cx="4152708" cy="5680237"/>
          </a:xfrm>
          <a:prstGeom prst="rect">
            <a:avLst/>
          </a:prstGeom>
        </p:spPr>
      </p:pic>
    </p:spTree>
    <p:extLst>
      <p:ext uri="{BB962C8B-B14F-4D97-AF65-F5344CB8AC3E}">
        <p14:creationId xmlns:p14="http://schemas.microsoft.com/office/powerpoint/2010/main" val="2793450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10.3.1 Presentation views</a:t>
            </a:r>
            <a:endParaRPr lang="en-GB" sz="3200" b="1" dirty="0"/>
          </a:p>
        </p:txBody>
      </p:sp>
      <p:sp>
        <p:nvSpPr>
          <p:cNvPr id="3075" name="Subtitle 2"/>
          <p:cNvSpPr>
            <a:spLocks noGrp="1"/>
          </p:cNvSpPr>
          <p:nvPr>
            <p:ph idx="1"/>
          </p:nvPr>
        </p:nvSpPr>
        <p:spPr>
          <a:xfrm>
            <a:off x="0" y="1041394"/>
            <a:ext cx="9108504" cy="5627966"/>
          </a:xfrm>
        </p:spPr>
        <p:txBody>
          <a:bodyPr/>
          <a:lstStyle/>
          <a:p>
            <a:pPr lvl="0"/>
            <a:r>
              <a:rPr lang="en-GB" b="1" dirty="0"/>
              <a:t>Slide Show:</a:t>
            </a:r>
            <a:r>
              <a:rPr lang="en-GB" dirty="0"/>
              <a:t> Projects  all the slides in full screen view, shown one after the other, or as set in a custom show.</a:t>
            </a:r>
          </a:p>
          <a:p>
            <a:pPr lvl="0"/>
            <a:r>
              <a:rPr lang="en-US" dirty="0"/>
              <a:t>You can press F5 to launch the slide show from beginning or Shift+F5 to start from current slide. </a:t>
            </a:r>
            <a:r>
              <a:rPr lang="en-US" sz="2000" dirty="0"/>
              <a:t>( Or use buttons under </a:t>
            </a:r>
            <a:r>
              <a:rPr lang="en-GB" sz="2000" b="1" dirty="0"/>
              <a:t>Slide Show</a:t>
            </a:r>
            <a:r>
              <a:rPr lang="en-GB" sz="2000" dirty="0"/>
              <a:t> tab &gt; in the </a:t>
            </a:r>
            <a:r>
              <a:rPr lang="en-GB" sz="2000" b="1" dirty="0"/>
              <a:t>Start Slide Show</a:t>
            </a:r>
            <a:r>
              <a:rPr lang="en-GB" sz="2000" dirty="0"/>
              <a:t> group &gt; )</a:t>
            </a:r>
          </a:p>
          <a:p>
            <a:pPr lvl="0"/>
            <a:endParaRPr lang="en-US" sz="2000" dirty="0"/>
          </a:p>
          <a:p>
            <a:pPr lvl="0"/>
            <a:endParaRPr lang="en-US" sz="2000" dirty="0"/>
          </a:p>
          <a:p>
            <a:pPr lvl="0"/>
            <a:endParaRPr lang="en-US" sz="2000" dirty="0"/>
          </a:p>
          <a:p>
            <a:pPr lvl="0"/>
            <a:endParaRPr lang="en-US" sz="2000" dirty="0"/>
          </a:p>
          <a:p>
            <a:pPr lvl="0"/>
            <a:r>
              <a:rPr lang="en-US" sz="2000" dirty="0"/>
              <a:t>You can also use the buttons on the bottom bar located before the zoom slider  to change between the various presentation views.</a:t>
            </a:r>
            <a:endParaRPr lang="en-GB"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7" y="4005064"/>
            <a:ext cx="9036497" cy="1440160"/>
          </a:xfrm>
          <a:prstGeom prst="rect">
            <a:avLst/>
          </a:prstGeom>
        </p:spPr>
      </p:pic>
      <p:pic>
        <p:nvPicPr>
          <p:cNvPr id="4" name="Picture 3"/>
          <p:cNvPicPr>
            <a:picLocks noChangeAspect="1"/>
          </p:cNvPicPr>
          <p:nvPr/>
        </p:nvPicPr>
        <p:blipFill>
          <a:blip r:embed="rId4"/>
          <a:stretch>
            <a:fillRect/>
          </a:stretch>
        </p:blipFill>
        <p:spPr>
          <a:xfrm>
            <a:off x="1115616" y="6093295"/>
            <a:ext cx="6624736" cy="440451"/>
          </a:xfrm>
          <a:prstGeom prst="rect">
            <a:avLst/>
          </a:prstGeom>
        </p:spPr>
      </p:pic>
    </p:spTree>
    <p:extLst>
      <p:ext uri="{BB962C8B-B14F-4D97-AF65-F5344CB8AC3E}">
        <p14:creationId xmlns:p14="http://schemas.microsoft.com/office/powerpoint/2010/main" val="3414758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10.3.2 Slide design</a:t>
            </a:r>
            <a:endParaRPr lang="en-GB" sz="3200" b="1" dirty="0"/>
          </a:p>
        </p:txBody>
      </p:sp>
      <p:sp>
        <p:nvSpPr>
          <p:cNvPr id="3075" name="Subtitle 2"/>
          <p:cNvSpPr>
            <a:spLocks noGrp="1"/>
          </p:cNvSpPr>
          <p:nvPr>
            <p:ph idx="1"/>
          </p:nvPr>
        </p:nvSpPr>
        <p:spPr>
          <a:xfrm>
            <a:off x="0" y="1041394"/>
            <a:ext cx="9108504" cy="5627966"/>
          </a:xfrm>
        </p:spPr>
        <p:txBody>
          <a:bodyPr/>
          <a:lstStyle/>
          <a:p>
            <a:r>
              <a:rPr lang="en-GB" sz="2000" dirty="0"/>
              <a:t>A slide is designed by choosing an appropriate slide layout for it first, then adding necessary content and formation. You can use layouts to arrange objects and text on a slide. The following diagram shows all of the layout elements that you can include on a PowerPoint slide. </a:t>
            </a:r>
          </a:p>
          <a:p>
            <a:endParaRPr lang="en-GB" sz="2000" dirty="0"/>
          </a:p>
        </p:txBody>
      </p:sp>
      <p:pic>
        <p:nvPicPr>
          <p:cNvPr id="5" name="Picture 4" descr="Structure of a layout"/>
          <p:cNvPicPr/>
          <p:nvPr/>
        </p:nvPicPr>
        <p:blipFill>
          <a:blip r:embed="rId3">
            <a:extLst>
              <a:ext uri="{28A0092B-C50C-407E-A947-70E740481C1C}">
                <a14:useLocalDpi xmlns:a14="http://schemas.microsoft.com/office/drawing/2010/main" val="0"/>
              </a:ext>
            </a:extLst>
          </a:blip>
          <a:srcRect/>
          <a:stretch>
            <a:fillRect/>
          </a:stretch>
        </p:blipFill>
        <p:spPr bwMode="auto">
          <a:xfrm>
            <a:off x="0" y="2293058"/>
            <a:ext cx="9108503" cy="4315973"/>
          </a:xfrm>
          <a:prstGeom prst="rect">
            <a:avLst/>
          </a:prstGeom>
          <a:noFill/>
          <a:ln>
            <a:noFill/>
          </a:ln>
        </p:spPr>
      </p:pic>
    </p:spTree>
    <p:extLst>
      <p:ext uri="{BB962C8B-B14F-4D97-AF65-F5344CB8AC3E}">
        <p14:creationId xmlns:p14="http://schemas.microsoft.com/office/powerpoint/2010/main" val="50282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10.1:  Introduction to Electronic Presentation</a:t>
            </a:r>
          </a:p>
        </p:txBody>
      </p:sp>
      <p:sp>
        <p:nvSpPr>
          <p:cNvPr id="3075" name="Subtitle 2"/>
          <p:cNvSpPr>
            <a:spLocks noGrp="1"/>
          </p:cNvSpPr>
          <p:nvPr>
            <p:ph idx="1"/>
          </p:nvPr>
        </p:nvSpPr>
        <p:spPr/>
        <p:txBody>
          <a:bodyPr/>
          <a:lstStyle/>
          <a:p>
            <a:pPr marL="0" indent="0">
              <a:buNone/>
            </a:pPr>
            <a:r>
              <a:rPr lang="en-US" sz="3600" b="1" dirty="0"/>
              <a:t>Sub topic Objectives:</a:t>
            </a:r>
          </a:p>
          <a:p>
            <a:pPr marL="514350" indent="-514350">
              <a:buFont typeface="+mj-lt"/>
              <a:buAutoNum type="arabicPeriod"/>
            </a:pPr>
            <a:r>
              <a:rPr lang="en-GB" sz="3600" dirty="0"/>
              <a:t>Meaning  of presentation</a:t>
            </a:r>
          </a:p>
          <a:p>
            <a:pPr marL="514350" indent="-514350">
              <a:buFont typeface="+mj-lt"/>
              <a:buAutoNum type="arabicPeriod"/>
            </a:pPr>
            <a:r>
              <a:rPr lang="en-GB" sz="3600" dirty="0"/>
              <a:t>Examples of presentation software</a:t>
            </a:r>
          </a:p>
          <a:p>
            <a:pPr marL="514350" indent="-514350">
              <a:buFont typeface="+mj-lt"/>
              <a:buAutoNum type="arabicPeriod"/>
            </a:pPr>
            <a:r>
              <a:rPr lang="en-GB" sz="3600" dirty="0"/>
              <a:t>Functions of presentation software </a:t>
            </a:r>
          </a:p>
          <a:p>
            <a:pPr marL="514350" indent="-514350">
              <a:buFont typeface="+mj-lt"/>
              <a:buAutoNum type="arabicPeriod"/>
            </a:pPr>
            <a:r>
              <a:rPr lang="en-GB" sz="3600" dirty="0"/>
              <a:t>Purpose of a presentation </a:t>
            </a:r>
          </a:p>
          <a:p>
            <a:pPr marL="514350" indent="-514350">
              <a:buFont typeface="+mj-lt"/>
              <a:buAutoNum type="arabicPeriod"/>
            </a:pPr>
            <a:r>
              <a:rPr lang="en-GB" sz="3600" dirty="0"/>
              <a:t>Principles of a good presentation. </a:t>
            </a:r>
          </a:p>
          <a:p>
            <a:pPr marL="514350" indent="-514350">
              <a:buFont typeface="+mj-lt"/>
              <a:buAutoNum type="arabicPeriod"/>
            </a:pPr>
            <a:r>
              <a:rPr lang="en-GB" sz="3600" dirty="0"/>
              <a:t>Features of a presentation software interface </a:t>
            </a:r>
          </a:p>
          <a:p>
            <a:pPr marL="514350" indent="-514350">
              <a:buFont typeface="+mj-lt"/>
              <a:buAutoNum type="arabicPeriod"/>
            </a:pPr>
            <a:r>
              <a:rPr lang="en-GB" sz="3600" dirty="0"/>
              <a:t>Application areas of a presentation</a:t>
            </a:r>
          </a:p>
        </p:txBody>
      </p:sp>
    </p:spTree>
    <p:extLst>
      <p:ext uri="{BB962C8B-B14F-4D97-AF65-F5344CB8AC3E}">
        <p14:creationId xmlns:p14="http://schemas.microsoft.com/office/powerpoint/2010/main" val="473902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10.3.2 Slide design</a:t>
            </a:r>
            <a:endParaRPr lang="en-GB" sz="3200" b="1" dirty="0"/>
          </a:p>
        </p:txBody>
      </p:sp>
      <p:sp>
        <p:nvSpPr>
          <p:cNvPr id="3075" name="Subtitle 2"/>
          <p:cNvSpPr>
            <a:spLocks noGrp="1"/>
          </p:cNvSpPr>
          <p:nvPr>
            <p:ph idx="1"/>
          </p:nvPr>
        </p:nvSpPr>
        <p:spPr>
          <a:xfrm>
            <a:off x="0" y="1041394"/>
            <a:ext cx="9108504" cy="5627966"/>
          </a:xfrm>
        </p:spPr>
        <p:txBody>
          <a:bodyPr/>
          <a:lstStyle/>
          <a:p>
            <a:r>
              <a:rPr lang="en-GB" sz="2800" dirty="0"/>
              <a:t>Placeholders are Boxes with dotted or hatch-marked borders that are part of most slide layouts. These boxes hold title and body text or objects such as charts, tables, and pictures.</a:t>
            </a:r>
          </a:p>
          <a:p>
            <a:r>
              <a:rPr lang="en-GB" sz="2800" dirty="0"/>
              <a:t>A layout defines positioning information for content that will later appear on a slide. Layouts contain placeholders which in turn hold text, such as titles and bulleted lists, and slide content such as SmartArt graphics, tables, charts, pictures, shapes, and clip art. </a:t>
            </a:r>
          </a:p>
          <a:p>
            <a:r>
              <a:rPr lang="en-GB" sz="2800" dirty="0"/>
              <a:t>While you can add text and object placeholders to a layout or slide master, you cannot add placeholders directly to a slide.</a:t>
            </a:r>
          </a:p>
        </p:txBody>
      </p:sp>
    </p:spTree>
    <p:extLst>
      <p:ext uri="{BB962C8B-B14F-4D97-AF65-F5344CB8AC3E}">
        <p14:creationId xmlns:p14="http://schemas.microsoft.com/office/powerpoint/2010/main" val="3670599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10.3.2 Slide design</a:t>
            </a:r>
            <a:endParaRPr lang="en-GB" sz="3200" b="1" dirty="0"/>
          </a:p>
        </p:txBody>
      </p:sp>
      <p:sp>
        <p:nvSpPr>
          <p:cNvPr id="3075" name="Subtitle 2"/>
          <p:cNvSpPr>
            <a:spLocks noGrp="1"/>
          </p:cNvSpPr>
          <p:nvPr>
            <p:ph idx="1"/>
          </p:nvPr>
        </p:nvSpPr>
        <p:spPr>
          <a:xfrm>
            <a:off x="1" y="1041394"/>
            <a:ext cx="2771800" cy="5627966"/>
          </a:xfrm>
        </p:spPr>
        <p:txBody>
          <a:bodyPr/>
          <a:lstStyle/>
          <a:p>
            <a:pPr marL="90488" indent="-90488"/>
            <a:r>
              <a:rPr lang="en-GB" sz="2800" dirty="0"/>
              <a:t>Under the Home Tab (Slides group), PowerPoint includes some built-in, standard layouts , or you can create custom layouts that meet your specific organizational needs. </a:t>
            </a:r>
          </a:p>
        </p:txBody>
      </p:sp>
      <p:pic>
        <p:nvPicPr>
          <p:cNvPr id="2" name="Picture 1"/>
          <p:cNvPicPr>
            <a:picLocks noChangeAspect="1"/>
          </p:cNvPicPr>
          <p:nvPr/>
        </p:nvPicPr>
        <p:blipFill>
          <a:blip r:embed="rId3"/>
          <a:stretch>
            <a:fillRect/>
          </a:stretch>
        </p:blipFill>
        <p:spPr>
          <a:xfrm>
            <a:off x="3023320" y="764704"/>
            <a:ext cx="6120680" cy="5769647"/>
          </a:xfrm>
          <a:prstGeom prst="rect">
            <a:avLst/>
          </a:prstGeom>
        </p:spPr>
      </p:pic>
    </p:spTree>
    <p:extLst>
      <p:ext uri="{BB962C8B-B14F-4D97-AF65-F5344CB8AC3E}">
        <p14:creationId xmlns:p14="http://schemas.microsoft.com/office/powerpoint/2010/main" val="2203431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10.3.3 Slide master  </a:t>
            </a:r>
            <a:endParaRPr lang="en-GB" sz="3200" b="1" dirty="0"/>
          </a:p>
        </p:txBody>
      </p:sp>
      <p:pic>
        <p:nvPicPr>
          <p:cNvPr id="5" name="Picture 4" descr="Slide master hierarchy"/>
          <p:cNvPicPr/>
          <p:nvPr/>
        </p:nvPicPr>
        <p:blipFill>
          <a:blip r:embed="rId3">
            <a:extLst>
              <a:ext uri="{28A0092B-C50C-407E-A947-70E740481C1C}">
                <a14:useLocalDpi xmlns:a14="http://schemas.microsoft.com/office/drawing/2010/main" val="0"/>
              </a:ext>
            </a:extLst>
          </a:blip>
          <a:srcRect/>
          <a:stretch>
            <a:fillRect/>
          </a:stretch>
        </p:blipFill>
        <p:spPr bwMode="auto">
          <a:xfrm>
            <a:off x="2349996" y="1700808"/>
            <a:ext cx="6794004" cy="4824536"/>
          </a:xfrm>
          <a:prstGeom prst="rect">
            <a:avLst/>
          </a:prstGeom>
          <a:noFill/>
          <a:ln>
            <a:noFill/>
          </a:ln>
        </p:spPr>
      </p:pic>
      <p:sp>
        <p:nvSpPr>
          <p:cNvPr id="7" name="Subtitle 2"/>
          <p:cNvSpPr txBox="1">
            <a:spLocks/>
          </p:cNvSpPr>
          <p:nvPr/>
        </p:nvSpPr>
        <p:spPr bwMode="auto">
          <a:xfrm>
            <a:off x="0" y="980728"/>
            <a:ext cx="3923927" cy="56279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0488" indent="-90488"/>
            <a:r>
              <a:rPr lang="en-GB" dirty="0"/>
              <a:t>A slide master controls the general layout and appearance of many slides in a presentation. </a:t>
            </a:r>
          </a:p>
          <a:p>
            <a:pPr marL="90488" indent="-90488"/>
            <a:r>
              <a:rPr lang="en-GB" sz="2800" dirty="0"/>
              <a:t>The following </a:t>
            </a:r>
            <a:br>
              <a:rPr lang="en-GB" sz="2800" dirty="0"/>
            </a:br>
            <a:r>
              <a:rPr lang="en-GB" sz="2800" dirty="0"/>
              <a:t>picture shows </a:t>
            </a:r>
            <a:br>
              <a:rPr lang="en-GB" sz="2800" dirty="0"/>
            </a:br>
            <a:r>
              <a:rPr lang="en-GB" sz="2800" dirty="0"/>
              <a:t>a single slide </a:t>
            </a:r>
            <a:br>
              <a:rPr lang="en-GB" sz="2800" dirty="0"/>
            </a:br>
            <a:r>
              <a:rPr lang="en-GB" sz="2800" dirty="0"/>
              <a:t>master that </a:t>
            </a:r>
            <a:br>
              <a:rPr lang="en-GB" sz="2800" dirty="0"/>
            </a:br>
            <a:r>
              <a:rPr lang="en-GB" sz="2800" dirty="0"/>
              <a:t>contains three</a:t>
            </a:r>
            <a:br>
              <a:rPr lang="en-GB" sz="2800" dirty="0"/>
            </a:br>
            <a:r>
              <a:rPr lang="en-GB" sz="2800" dirty="0"/>
              <a:t> layouts.</a:t>
            </a:r>
            <a:endParaRPr lang="en-US" sz="2800" dirty="0"/>
          </a:p>
          <a:p>
            <a:pPr marL="90488" indent="-90488"/>
            <a:endParaRPr lang="en-GB" dirty="0"/>
          </a:p>
        </p:txBody>
      </p:sp>
    </p:spTree>
    <p:extLst>
      <p:ext uri="{BB962C8B-B14F-4D97-AF65-F5344CB8AC3E}">
        <p14:creationId xmlns:p14="http://schemas.microsoft.com/office/powerpoint/2010/main" val="961085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10.3.3 Slide master  </a:t>
            </a:r>
            <a:endParaRPr lang="en-GB" sz="3200" b="1" dirty="0"/>
          </a:p>
        </p:txBody>
      </p:sp>
      <p:sp>
        <p:nvSpPr>
          <p:cNvPr id="3075" name="Subtitle 2"/>
          <p:cNvSpPr>
            <a:spLocks noGrp="1"/>
          </p:cNvSpPr>
          <p:nvPr>
            <p:ph idx="1"/>
          </p:nvPr>
        </p:nvSpPr>
        <p:spPr>
          <a:xfrm>
            <a:off x="0" y="1041394"/>
            <a:ext cx="9036495" cy="5627966"/>
          </a:xfrm>
        </p:spPr>
        <p:txBody>
          <a:bodyPr/>
          <a:lstStyle/>
          <a:p>
            <a:pPr marL="90488" indent="-90488"/>
            <a:r>
              <a:rPr lang="en-GB" dirty="0"/>
              <a:t>A presentation can contain one or more slide masters which can be applied to different slides. </a:t>
            </a:r>
          </a:p>
          <a:p>
            <a:pPr marL="90488" indent="-90488"/>
            <a:r>
              <a:rPr lang="en-GB" dirty="0"/>
              <a:t>Each slide master contains one or more layouts, which make up a template saved as a template file (.</a:t>
            </a:r>
            <a:r>
              <a:rPr lang="en-GB" dirty="0" err="1"/>
              <a:t>potx</a:t>
            </a:r>
            <a:r>
              <a:rPr lang="en-GB" dirty="0"/>
              <a:t>) . </a:t>
            </a:r>
          </a:p>
          <a:p>
            <a:pPr marL="90488" indent="-90488"/>
            <a:r>
              <a:rPr lang="en-GB" dirty="0"/>
              <a:t>Each template can contain theme information, such as </a:t>
            </a:r>
            <a:r>
              <a:rPr lang="en-GB" dirty="0" err="1"/>
              <a:t>color</a:t>
            </a:r>
            <a:r>
              <a:rPr lang="en-GB" dirty="0"/>
              <a:t>, effects, fonts, slide background style, and default information describing how the theme and other formatting information are applied to the content in your slides.</a:t>
            </a:r>
          </a:p>
        </p:txBody>
      </p:sp>
    </p:spTree>
    <p:extLst>
      <p:ext uri="{BB962C8B-B14F-4D97-AF65-F5344CB8AC3E}">
        <p14:creationId xmlns:p14="http://schemas.microsoft.com/office/powerpoint/2010/main" val="75906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10.3.3 Slide master  </a:t>
            </a:r>
            <a:endParaRPr lang="en-GB" sz="3200" b="1" dirty="0"/>
          </a:p>
        </p:txBody>
      </p:sp>
      <p:sp>
        <p:nvSpPr>
          <p:cNvPr id="3075" name="Subtitle 2"/>
          <p:cNvSpPr>
            <a:spLocks noGrp="1"/>
          </p:cNvSpPr>
          <p:nvPr>
            <p:ph idx="1"/>
          </p:nvPr>
        </p:nvSpPr>
        <p:spPr>
          <a:xfrm>
            <a:off x="0" y="1041394"/>
            <a:ext cx="9036495" cy="5627966"/>
          </a:xfrm>
        </p:spPr>
        <p:txBody>
          <a:bodyPr/>
          <a:lstStyle/>
          <a:p>
            <a:pPr marL="0" indent="0">
              <a:buNone/>
            </a:pPr>
            <a:r>
              <a:rPr lang="en-GB" sz="2800" b="1" dirty="0"/>
              <a:t>How Edit a slide master</a:t>
            </a:r>
            <a:endParaRPr lang="en-US" sz="2800" dirty="0"/>
          </a:p>
          <a:p>
            <a:pPr lvl="0"/>
            <a:r>
              <a:rPr lang="en-GB" sz="2400" dirty="0"/>
              <a:t>On the View tab, in the Presentation Views group, click Slide Master. </a:t>
            </a:r>
            <a:endParaRPr lang="en-US" sz="2400" dirty="0"/>
          </a:p>
          <a:p>
            <a:pPr lvl="0"/>
            <a:r>
              <a:rPr lang="en-GB" sz="2400" dirty="0"/>
              <a:t>If you want to remove an unwanted, default placeholder, click the border of the placeholder, and then press DELETE. </a:t>
            </a:r>
            <a:endParaRPr lang="en-US" sz="2400" dirty="0"/>
          </a:p>
          <a:p>
            <a:pPr lvl="0"/>
            <a:r>
              <a:rPr lang="en-GB" sz="2400" dirty="0"/>
              <a:t>If you want to add a placeholder, do the following: </a:t>
            </a:r>
            <a:endParaRPr lang="en-US" sz="2400" dirty="0"/>
          </a:p>
          <a:p>
            <a:pPr lvl="0"/>
            <a:r>
              <a:rPr lang="en-GB" sz="2400" dirty="0"/>
              <a:t>Click a thumbnail slide layout below the slide master that you added. </a:t>
            </a:r>
            <a:endParaRPr lang="en-US" sz="2400" dirty="0"/>
          </a:p>
          <a:p>
            <a:pPr lvl="0"/>
            <a:r>
              <a:rPr lang="en-GB" sz="2400" dirty="0"/>
              <a:t>On the Slide Master tab, in the Master Layout group, click the arrow next to Insert Placeholder, and then click a placeholder. </a:t>
            </a:r>
            <a:endParaRPr lang="en-US" sz="2400" dirty="0"/>
          </a:p>
          <a:p>
            <a:pPr lvl="0"/>
            <a:r>
              <a:rPr lang="en-GB" sz="2400" dirty="0"/>
              <a:t>Click a location on the slide master, and then drag to draw the placeholder. </a:t>
            </a:r>
            <a:endParaRPr lang="en-US" sz="2400" dirty="0"/>
          </a:p>
          <a:p>
            <a:pPr lvl="0"/>
            <a:r>
              <a:rPr lang="en-GB" sz="2400" dirty="0"/>
              <a:t>Tip: To resize a placeholder, drag one of its corner borders.</a:t>
            </a:r>
            <a:endParaRPr lang="en-US" sz="2400" dirty="0"/>
          </a:p>
          <a:p>
            <a:pPr lvl="0"/>
            <a:r>
              <a:rPr lang="en-GB" sz="2400" dirty="0"/>
              <a:t>You can also apply suitable formatting and add graphics and images to the slide master and alter its layout.</a:t>
            </a:r>
            <a:endParaRPr lang="en-US" sz="2400" dirty="0"/>
          </a:p>
        </p:txBody>
      </p:sp>
    </p:spTree>
    <p:extLst>
      <p:ext uri="{BB962C8B-B14F-4D97-AF65-F5344CB8AC3E}">
        <p14:creationId xmlns:p14="http://schemas.microsoft.com/office/powerpoint/2010/main" val="1923151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10.3.3 Slide master  </a:t>
            </a:r>
            <a:endParaRPr lang="en-GB" sz="3200" b="1" dirty="0"/>
          </a:p>
        </p:txBody>
      </p:sp>
      <p:sp>
        <p:nvSpPr>
          <p:cNvPr id="3075" name="Subtitle 2"/>
          <p:cNvSpPr>
            <a:spLocks noGrp="1"/>
          </p:cNvSpPr>
          <p:nvPr>
            <p:ph idx="1"/>
          </p:nvPr>
        </p:nvSpPr>
        <p:spPr>
          <a:xfrm>
            <a:off x="0" y="980728"/>
            <a:ext cx="9144000" cy="5627966"/>
          </a:xfrm>
        </p:spPr>
        <p:txBody>
          <a:bodyPr/>
          <a:lstStyle/>
          <a:p>
            <a:pPr marL="0" indent="0">
              <a:buNone/>
            </a:pPr>
            <a:r>
              <a:rPr lang="en-US" sz="2400" b="1" dirty="0"/>
              <a:t>Modifying Footers, Dates, Slide Numbers using the Slide Master</a:t>
            </a:r>
            <a:endParaRPr lang="en-US" sz="2400" dirty="0"/>
          </a:p>
          <a:p>
            <a:r>
              <a:rPr lang="en-GB" sz="2800" dirty="0"/>
              <a:t>On the slide master, you can set/modify automatic slide numbering, dates, footer, </a:t>
            </a:r>
            <a:r>
              <a:rPr lang="en-GB" sz="2800" dirty="0" err="1"/>
              <a:t>etc</a:t>
            </a:r>
            <a:r>
              <a:rPr lang="en-GB" sz="2800" dirty="0"/>
              <a:t> by placing / manipulating the various placeholders on the slide master.</a:t>
            </a:r>
          </a:p>
          <a:p>
            <a:pPr lvl="1"/>
            <a:r>
              <a:rPr lang="en-GB" sz="2400" dirty="0"/>
              <a:t>To resize a placeholder, click the placeholder you want to change, point to one of its sizing handles, and when the pointer becomes a two-headed arrow, drag the handle. </a:t>
            </a:r>
            <a:endParaRPr lang="en-US" sz="2400" dirty="0"/>
          </a:p>
          <a:p>
            <a:pPr lvl="1"/>
            <a:r>
              <a:rPr lang="en-GB" sz="2400" dirty="0"/>
              <a:t>To reposition a placeholder, click the placeholder you want to change, point to one of its borders, and when the pointer becomes a four-headed arrow, drag the placeholder to a new position. </a:t>
            </a:r>
            <a:endParaRPr lang="en-US" sz="2400" dirty="0"/>
          </a:p>
          <a:p>
            <a:pPr lvl="1"/>
            <a:r>
              <a:rPr lang="en-GB" sz="2400" dirty="0"/>
              <a:t>To change the font, size, case, </a:t>
            </a:r>
            <a:r>
              <a:rPr lang="en-GB" sz="2400" dirty="0" err="1"/>
              <a:t>color</a:t>
            </a:r>
            <a:r>
              <a:rPr lang="en-GB" sz="2400" dirty="0"/>
              <a:t>, or spacing for text within a placeholder, select the text, and then in the Font group, click the options that you want.</a:t>
            </a:r>
            <a:endParaRPr lang="en-GB" sz="2400" dirty="0">
              <a:cs typeface="+mn-cs"/>
            </a:endParaRPr>
          </a:p>
          <a:p>
            <a:pPr lvl="0"/>
            <a:endParaRPr lang="en-US" sz="2000" dirty="0">
              <a:cs typeface="+mn-cs"/>
            </a:endParaRPr>
          </a:p>
        </p:txBody>
      </p:sp>
    </p:spTree>
    <p:extLst>
      <p:ext uri="{BB962C8B-B14F-4D97-AF65-F5344CB8AC3E}">
        <p14:creationId xmlns:p14="http://schemas.microsoft.com/office/powerpoint/2010/main" val="1020825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10.3.3 Slide master  </a:t>
            </a:r>
            <a:endParaRPr lang="en-GB" sz="3200" b="1" dirty="0"/>
          </a:p>
        </p:txBody>
      </p:sp>
      <p:sp>
        <p:nvSpPr>
          <p:cNvPr id="3075" name="Subtitle 2"/>
          <p:cNvSpPr>
            <a:spLocks noGrp="1"/>
          </p:cNvSpPr>
          <p:nvPr>
            <p:ph idx="1"/>
          </p:nvPr>
        </p:nvSpPr>
        <p:spPr>
          <a:xfrm>
            <a:off x="0" y="980728"/>
            <a:ext cx="9144000" cy="5627966"/>
          </a:xfrm>
        </p:spPr>
        <p:txBody>
          <a:bodyPr/>
          <a:lstStyle/>
          <a:p>
            <a:pPr marL="0" indent="0">
              <a:buNone/>
            </a:pPr>
            <a:r>
              <a:rPr lang="en-US" sz="2400" b="1" dirty="0"/>
              <a:t>Modifying Footers, Dates, Slide Numbers using the Slide Master</a:t>
            </a:r>
            <a:endParaRPr lang="en-US" sz="2400" dirty="0"/>
          </a:p>
          <a:p>
            <a:pPr marL="457200" lvl="1" indent="0">
              <a:buNone/>
            </a:pPr>
            <a:endParaRPr lang="en-GB" sz="2400" b="1" dirty="0">
              <a:cs typeface="+mn-cs"/>
            </a:endParaRPr>
          </a:p>
          <a:p>
            <a:pPr marL="457200" lvl="1" indent="0">
              <a:buNone/>
            </a:pPr>
            <a:endParaRPr lang="en-GB" sz="2400" b="1" dirty="0"/>
          </a:p>
          <a:p>
            <a:pPr marL="457200" lvl="1" indent="0">
              <a:buNone/>
            </a:pPr>
            <a:endParaRPr lang="en-GB" sz="2400" b="1" dirty="0">
              <a:cs typeface="+mn-cs"/>
            </a:endParaRPr>
          </a:p>
          <a:p>
            <a:pPr marL="457200" lvl="1" indent="0">
              <a:buNone/>
            </a:pPr>
            <a:endParaRPr lang="en-GB" sz="2400" b="1" dirty="0"/>
          </a:p>
          <a:p>
            <a:pPr marL="457200" lvl="1" indent="0">
              <a:buNone/>
            </a:pPr>
            <a:endParaRPr lang="en-GB" sz="2400" b="1" dirty="0">
              <a:cs typeface="+mn-cs"/>
            </a:endParaRPr>
          </a:p>
          <a:p>
            <a:pPr marL="457200" lvl="1" indent="0">
              <a:buNone/>
            </a:pPr>
            <a:endParaRPr lang="en-GB" sz="2400" b="1" dirty="0"/>
          </a:p>
          <a:p>
            <a:pPr marL="457200" lvl="1" indent="0">
              <a:buNone/>
            </a:pPr>
            <a:endParaRPr lang="en-GB" sz="2400" b="1" dirty="0">
              <a:cs typeface="+mn-cs"/>
            </a:endParaRPr>
          </a:p>
          <a:p>
            <a:pPr marL="457200" lvl="1" indent="0">
              <a:buNone/>
            </a:pPr>
            <a:endParaRPr lang="en-GB" sz="2400" b="1" dirty="0"/>
          </a:p>
          <a:p>
            <a:pPr marL="457200" lvl="1" indent="0">
              <a:buNone/>
            </a:pPr>
            <a:endParaRPr lang="en-GB" sz="2400" b="1" dirty="0">
              <a:cs typeface="+mn-cs"/>
            </a:endParaRPr>
          </a:p>
          <a:p>
            <a:pPr marL="457200" lvl="1" indent="0">
              <a:buNone/>
            </a:pPr>
            <a:endParaRPr lang="en-GB" b="1" dirty="0">
              <a:cs typeface="+mn-cs"/>
            </a:endParaRPr>
          </a:p>
          <a:p>
            <a:pPr marL="457200" lvl="1" indent="0">
              <a:buNone/>
            </a:pPr>
            <a:r>
              <a:rPr lang="en-GB" sz="2000" b="1" dirty="0">
                <a:cs typeface="+mn-cs"/>
              </a:rPr>
              <a:t>Note:</a:t>
            </a:r>
            <a:r>
              <a:rPr lang="en-GB" sz="2000" dirty="0">
                <a:cs typeface="+mn-cs"/>
              </a:rPr>
              <a:t> To exit master view, on the Slide master tab, in the </a:t>
            </a:r>
          </a:p>
          <a:p>
            <a:pPr marL="457200" lvl="1" indent="0">
              <a:buNone/>
            </a:pPr>
            <a:r>
              <a:rPr lang="en-GB" sz="2000" dirty="0">
                <a:cs typeface="+mn-cs"/>
              </a:rPr>
              <a:t>Close group, click </a:t>
            </a:r>
            <a:r>
              <a:rPr lang="en-GB" sz="2000" b="1" dirty="0">
                <a:solidFill>
                  <a:srgbClr val="C00000"/>
                </a:solidFill>
                <a:cs typeface="+mn-cs"/>
              </a:rPr>
              <a:t>Close Master View</a:t>
            </a:r>
            <a:r>
              <a:rPr lang="en-GB" sz="2000" b="1" dirty="0">
                <a:cs typeface="+mn-cs"/>
              </a:rPr>
              <a:t>.</a:t>
            </a:r>
            <a:endParaRPr lang="en-US" sz="2000" b="1" dirty="0">
              <a:cs typeface="+mn-cs"/>
            </a:endParaRPr>
          </a:p>
          <a:p>
            <a:endParaRPr lang="en-GB" sz="2000" dirty="0">
              <a:cs typeface="+mn-cs"/>
            </a:endParaRPr>
          </a:p>
          <a:p>
            <a:pPr lvl="0"/>
            <a:endParaRPr lang="en-US" sz="2000" dirty="0">
              <a:cs typeface="+mn-cs"/>
            </a:endParaRPr>
          </a:p>
        </p:txBody>
      </p:sp>
      <p:pic>
        <p:nvPicPr>
          <p:cNvPr id="3" name="Picture 2"/>
          <p:cNvPicPr>
            <a:picLocks noChangeAspect="1"/>
          </p:cNvPicPr>
          <p:nvPr/>
        </p:nvPicPr>
        <p:blipFill>
          <a:blip r:embed="rId3"/>
          <a:stretch>
            <a:fillRect/>
          </a:stretch>
        </p:blipFill>
        <p:spPr>
          <a:xfrm>
            <a:off x="317927" y="1412776"/>
            <a:ext cx="8508145" cy="4407458"/>
          </a:xfrm>
          <a:prstGeom prst="rect">
            <a:avLst/>
          </a:prstGeom>
        </p:spPr>
      </p:pic>
    </p:spTree>
    <p:extLst>
      <p:ext uri="{BB962C8B-B14F-4D97-AF65-F5344CB8AC3E}">
        <p14:creationId xmlns:p14="http://schemas.microsoft.com/office/powerpoint/2010/main" val="150197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4: Charts</a:t>
            </a:r>
          </a:p>
        </p:txBody>
      </p:sp>
      <p:sp>
        <p:nvSpPr>
          <p:cNvPr id="3075" name="Subtitle 2"/>
          <p:cNvSpPr>
            <a:spLocks noGrp="1"/>
          </p:cNvSpPr>
          <p:nvPr>
            <p:ph idx="1"/>
          </p:nvPr>
        </p:nvSpPr>
        <p:spPr/>
        <p:txBody>
          <a:bodyPr/>
          <a:lstStyle/>
          <a:p>
            <a:pPr marL="0" indent="0">
              <a:buNone/>
            </a:pPr>
            <a:r>
              <a:rPr lang="en-US" sz="4000" b="1" dirty="0"/>
              <a:t>Sub topic Objectives:</a:t>
            </a:r>
          </a:p>
          <a:p>
            <a:pPr marL="514350" indent="-514350">
              <a:buFont typeface="+mj-lt"/>
              <a:buAutoNum type="arabicPeriod"/>
            </a:pPr>
            <a:r>
              <a:rPr lang="en-GB" dirty="0"/>
              <a:t>creating a chart from data entered within a slide in a presentation.  </a:t>
            </a:r>
          </a:p>
          <a:p>
            <a:pPr marL="514350" indent="-514350">
              <a:buFont typeface="+mj-lt"/>
              <a:buAutoNum type="arabicPeriod"/>
            </a:pPr>
            <a:r>
              <a:rPr lang="en-GB" dirty="0"/>
              <a:t>importing data from other applications such as spreadsheets to create charts. </a:t>
            </a:r>
          </a:p>
          <a:p>
            <a:pPr marL="514350" indent="-514350">
              <a:buFont typeface="+mj-lt"/>
              <a:buAutoNum type="arabicPeriod"/>
            </a:pPr>
            <a:r>
              <a:rPr lang="en-GB" dirty="0"/>
              <a:t>importing charts from some applications. </a:t>
            </a:r>
          </a:p>
          <a:p>
            <a:pPr marL="514350" indent="-514350">
              <a:buFont typeface="+mj-lt"/>
              <a:buAutoNum type="arabicPeriod"/>
            </a:pPr>
            <a:r>
              <a:rPr lang="en-GB" dirty="0"/>
              <a:t>identifying chart types of a presentation software. </a:t>
            </a:r>
          </a:p>
          <a:p>
            <a:pPr marL="514350" indent="-514350">
              <a:buFont typeface="+mj-lt"/>
              <a:buAutoNum type="arabicPeriod"/>
            </a:pPr>
            <a:r>
              <a:rPr lang="en-GB" dirty="0"/>
              <a:t>inserting an organization chart.</a:t>
            </a:r>
          </a:p>
          <a:p>
            <a:pPr marL="514350" indent="-514350">
              <a:buFont typeface="+mj-lt"/>
              <a:buAutoNum type="arabicPeriod"/>
            </a:pPr>
            <a:r>
              <a:rPr lang="en-GB" dirty="0"/>
              <a:t>modifying an organization chart.</a:t>
            </a:r>
          </a:p>
        </p:txBody>
      </p:sp>
    </p:spTree>
    <p:extLst>
      <p:ext uri="{BB962C8B-B14F-4D97-AF65-F5344CB8AC3E}">
        <p14:creationId xmlns:p14="http://schemas.microsoft.com/office/powerpoint/2010/main" val="990207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0" y="1041394"/>
            <a:ext cx="9144000" cy="5627966"/>
          </a:xfrm>
        </p:spPr>
        <p:txBody>
          <a:bodyPr/>
          <a:lstStyle/>
          <a:p>
            <a:pPr marL="0" indent="0">
              <a:buNone/>
            </a:pPr>
            <a:r>
              <a:rPr lang="en-GB" dirty="0"/>
              <a:t>To create a chart:</a:t>
            </a:r>
          </a:p>
          <a:p>
            <a:pPr lvl="0"/>
            <a:r>
              <a:rPr lang="en-GB" sz="2800" dirty="0"/>
              <a:t>In the PowerPoint working window / content placeholder, click the Insert chart icon to launch the Insert Chart Dialog box, or Click on Insert Menu&gt;Chart.</a:t>
            </a:r>
          </a:p>
        </p:txBody>
      </p:sp>
      <p:sp>
        <p:nvSpPr>
          <p:cNvPr id="3074" name="Title 1"/>
          <p:cNvSpPr>
            <a:spLocks noGrp="1"/>
          </p:cNvSpPr>
          <p:nvPr>
            <p:ph type="title"/>
          </p:nvPr>
        </p:nvSpPr>
        <p:spPr/>
        <p:txBody>
          <a:bodyPr/>
          <a:lstStyle/>
          <a:p>
            <a:r>
              <a:rPr lang="en-US" b="1" dirty="0"/>
              <a:t>10.4.1 Creating Charts</a:t>
            </a:r>
          </a:p>
        </p:txBody>
      </p:sp>
      <p:pic>
        <p:nvPicPr>
          <p:cNvPr id="2" name="Picture 1"/>
          <p:cNvPicPr>
            <a:picLocks noChangeAspect="1"/>
          </p:cNvPicPr>
          <p:nvPr/>
        </p:nvPicPr>
        <p:blipFill>
          <a:blip r:embed="rId3"/>
          <a:stretch>
            <a:fillRect/>
          </a:stretch>
        </p:blipFill>
        <p:spPr>
          <a:xfrm>
            <a:off x="0" y="3140968"/>
            <a:ext cx="8028384" cy="3364521"/>
          </a:xfrm>
          <a:prstGeom prst="rect">
            <a:avLst/>
          </a:prstGeom>
        </p:spPr>
      </p:pic>
    </p:spTree>
    <p:extLst>
      <p:ext uri="{BB962C8B-B14F-4D97-AF65-F5344CB8AC3E}">
        <p14:creationId xmlns:p14="http://schemas.microsoft.com/office/powerpoint/2010/main" val="204562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0" y="1041394"/>
            <a:ext cx="9144000" cy="5627966"/>
          </a:xfrm>
        </p:spPr>
        <p:txBody>
          <a:bodyPr/>
          <a:lstStyle/>
          <a:p>
            <a:pPr lvl="0"/>
            <a:r>
              <a:rPr lang="en-GB" sz="2800" dirty="0"/>
              <a:t>After selecting your desired chart type, PowerPoint activates a data worksheet with labels and numbers. Change these labels and numbers to reflect your data. </a:t>
            </a:r>
            <a:endParaRPr lang="en-US" sz="2000" dirty="0"/>
          </a:p>
        </p:txBody>
      </p:sp>
      <p:sp>
        <p:nvSpPr>
          <p:cNvPr id="3074" name="Title 1"/>
          <p:cNvSpPr>
            <a:spLocks noGrp="1"/>
          </p:cNvSpPr>
          <p:nvPr>
            <p:ph type="title"/>
          </p:nvPr>
        </p:nvSpPr>
        <p:spPr/>
        <p:txBody>
          <a:bodyPr/>
          <a:lstStyle/>
          <a:p>
            <a:r>
              <a:rPr lang="en-US" b="1" dirty="0"/>
              <a:t>10.4.1 Creating Charts</a:t>
            </a:r>
          </a:p>
        </p:txBody>
      </p:sp>
      <p:pic>
        <p:nvPicPr>
          <p:cNvPr id="3" name="Picture 2"/>
          <p:cNvPicPr>
            <a:picLocks noChangeAspect="1"/>
          </p:cNvPicPr>
          <p:nvPr/>
        </p:nvPicPr>
        <p:blipFill>
          <a:blip r:embed="rId3"/>
          <a:stretch>
            <a:fillRect/>
          </a:stretch>
        </p:blipFill>
        <p:spPr>
          <a:xfrm>
            <a:off x="395536" y="2492896"/>
            <a:ext cx="8297936" cy="4047559"/>
          </a:xfrm>
          <a:prstGeom prst="rect">
            <a:avLst/>
          </a:prstGeom>
        </p:spPr>
      </p:pic>
    </p:spTree>
    <p:extLst>
      <p:ext uri="{BB962C8B-B14F-4D97-AF65-F5344CB8AC3E}">
        <p14:creationId xmlns:p14="http://schemas.microsoft.com/office/powerpoint/2010/main" val="155083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10.1.1 Meaning of presentation</a:t>
            </a:r>
            <a:endParaRPr lang="en-GB" sz="3200" b="1" dirty="0"/>
          </a:p>
        </p:txBody>
      </p:sp>
      <p:sp>
        <p:nvSpPr>
          <p:cNvPr id="3075" name="Subtitle 2"/>
          <p:cNvSpPr>
            <a:spLocks noGrp="1"/>
          </p:cNvSpPr>
          <p:nvPr>
            <p:ph idx="1"/>
          </p:nvPr>
        </p:nvSpPr>
        <p:spPr>
          <a:xfrm>
            <a:off x="-1" y="980728"/>
            <a:ext cx="4754839" cy="5688632"/>
          </a:xfrm>
        </p:spPr>
        <p:txBody>
          <a:bodyPr/>
          <a:lstStyle/>
          <a:p>
            <a:r>
              <a:rPr lang="en-GB" sz="3000" dirty="0"/>
              <a:t>Presentations usually involve a speaker conveying information to an audience. </a:t>
            </a:r>
          </a:p>
          <a:p>
            <a:r>
              <a:rPr lang="en-GB" sz="3000" dirty="0"/>
              <a:t>Presentation software is used to organise and deliver presentations. </a:t>
            </a:r>
          </a:p>
          <a:p>
            <a:r>
              <a:rPr lang="en-GB" sz="3000" dirty="0"/>
              <a:t>The presentation can be viewed as a slide show which usually displays on a monitor or on a projection screen. </a:t>
            </a:r>
          </a:p>
          <a:p>
            <a:endParaRPr lang="en-GB" sz="3000" dirty="0"/>
          </a:p>
        </p:txBody>
      </p:sp>
      <p:pic>
        <p:nvPicPr>
          <p:cNvPr id="1026" name="Picture 1"/>
          <p:cNvPicPr>
            <a:picLocks noChangeAspect="1" noChangeArrowheads="1"/>
          </p:cNvPicPr>
          <p:nvPr/>
        </p:nvPicPr>
        <p:blipFill rotWithShape="1">
          <a:blip r:embed="rId3">
            <a:lum bright="20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088"/>
          <a:stretch/>
        </p:blipFill>
        <p:spPr bwMode="auto">
          <a:xfrm>
            <a:off x="4427984" y="1034491"/>
            <a:ext cx="4703428" cy="383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540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b="1" dirty="0"/>
              <a:t>10.4.1 Creating Charts</a:t>
            </a:r>
          </a:p>
        </p:txBody>
      </p:sp>
      <p:sp>
        <p:nvSpPr>
          <p:cNvPr id="3075" name="Subtitle 2"/>
          <p:cNvSpPr>
            <a:spLocks noGrp="1"/>
          </p:cNvSpPr>
          <p:nvPr>
            <p:ph idx="1"/>
          </p:nvPr>
        </p:nvSpPr>
        <p:spPr>
          <a:xfrm>
            <a:off x="1" y="1041394"/>
            <a:ext cx="2854336" cy="5627966"/>
          </a:xfrm>
        </p:spPr>
        <p:txBody>
          <a:bodyPr/>
          <a:lstStyle/>
          <a:p>
            <a:pPr marL="0" indent="0">
              <a:buNone/>
            </a:pPr>
            <a:r>
              <a:rPr lang="en-GB" dirty="0"/>
              <a:t>If you want to change a column chart to a horizontal bar chart, choose that chart type from the Chart Type tool on the toolbar.</a:t>
            </a:r>
            <a:endParaRPr lang="en-US" sz="2400" dirty="0"/>
          </a:p>
        </p:txBody>
      </p:sp>
      <p:pic>
        <p:nvPicPr>
          <p:cNvPr id="4" name="Picture 3" descr="Combination chart"/>
          <p:cNvPicPr/>
          <p:nvPr/>
        </p:nvPicPr>
        <p:blipFill>
          <a:blip r:embed="rId3">
            <a:extLst>
              <a:ext uri="{28A0092B-C50C-407E-A947-70E740481C1C}">
                <a14:useLocalDpi xmlns:a14="http://schemas.microsoft.com/office/drawing/2010/main" val="0"/>
              </a:ext>
            </a:extLst>
          </a:blip>
          <a:srcRect/>
          <a:stretch>
            <a:fillRect/>
          </a:stretch>
        </p:blipFill>
        <p:spPr bwMode="auto">
          <a:xfrm>
            <a:off x="2854336" y="1071978"/>
            <a:ext cx="6289664" cy="4590688"/>
          </a:xfrm>
          <a:prstGeom prst="rect">
            <a:avLst/>
          </a:prstGeom>
          <a:noFill/>
          <a:ln>
            <a:noFill/>
          </a:ln>
        </p:spPr>
      </p:pic>
    </p:spTree>
    <p:extLst>
      <p:ext uri="{BB962C8B-B14F-4D97-AF65-F5344CB8AC3E}">
        <p14:creationId xmlns:p14="http://schemas.microsoft.com/office/powerpoint/2010/main" val="242293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0" y="980728"/>
            <a:ext cx="9143999" cy="5627966"/>
          </a:xfrm>
        </p:spPr>
        <p:txBody>
          <a:bodyPr/>
          <a:lstStyle/>
          <a:p>
            <a:r>
              <a:rPr lang="en-GB" sz="2800" dirty="0"/>
              <a:t>PowerPoint is compatible with charts created by other Microsoft Office packages like Excel and Word.</a:t>
            </a:r>
          </a:p>
          <a:p>
            <a:r>
              <a:rPr lang="en-GB" sz="2800" dirty="0"/>
              <a:t>Simply copy the existing chart and paste it within the slide.</a:t>
            </a:r>
          </a:p>
          <a:p>
            <a:r>
              <a:rPr lang="en-GB" sz="2800" dirty="0"/>
              <a:t>You can also import external data by simply copying and pasting it in the chart data worksheet and then editing it accordingly.</a:t>
            </a:r>
            <a:endParaRPr lang="en-US" sz="2800" dirty="0"/>
          </a:p>
        </p:txBody>
      </p:sp>
      <p:sp>
        <p:nvSpPr>
          <p:cNvPr id="3074" name="Title 1"/>
          <p:cNvSpPr>
            <a:spLocks noGrp="1"/>
          </p:cNvSpPr>
          <p:nvPr>
            <p:ph type="title"/>
          </p:nvPr>
        </p:nvSpPr>
        <p:spPr/>
        <p:txBody>
          <a:bodyPr/>
          <a:lstStyle/>
          <a:p>
            <a:r>
              <a:rPr lang="en-US" sz="2800" b="1" dirty="0"/>
              <a:t>10.4.2 </a:t>
            </a:r>
            <a:r>
              <a:rPr lang="en-GB" sz="2800" dirty="0"/>
              <a:t>Importing data/charts from other applications such as spreadsheets. </a:t>
            </a:r>
          </a:p>
        </p:txBody>
      </p:sp>
      <p:pic>
        <p:nvPicPr>
          <p:cNvPr id="3" name="Picture 2"/>
          <p:cNvPicPr>
            <a:picLocks noChangeAspect="1"/>
          </p:cNvPicPr>
          <p:nvPr/>
        </p:nvPicPr>
        <p:blipFill>
          <a:blip r:embed="rId3"/>
          <a:stretch>
            <a:fillRect/>
          </a:stretch>
        </p:blipFill>
        <p:spPr>
          <a:xfrm>
            <a:off x="0" y="3739049"/>
            <a:ext cx="9144000" cy="2804254"/>
          </a:xfrm>
          <a:prstGeom prst="rect">
            <a:avLst/>
          </a:prstGeom>
        </p:spPr>
      </p:pic>
      <p:sp>
        <p:nvSpPr>
          <p:cNvPr id="5" name="Left Arrow 4"/>
          <p:cNvSpPr/>
          <p:nvPr/>
        </p:nvSpPr>
        <p:spPr>
          <a:xfrm>
            <a:off x="3995936" y="5229200"/>
            <a:ext cx="1008112" cy="648072"/>
          </a:xfrm>
          <a:prstGeom prst="lef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152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0" y="980728"/>
            <a:ext cx="9143999" cy="5627966"/>
          </a:xfrm>
        </p:spPr>
        <p:txBody>
          <a:bodyPr/>
          <a:lstStyle/>
          <a:p>
            <a:r>
              <a:rPr lang="en-GB" dirty="0"/>
              <a:t>There are numerous types of charts to help you display data in ways that are more meaningful to your audience as listed below:</a:t>
            </a:r>
          </a:p>
          <a:p>
            <a:r>
              <a:rPr lang="en-GB" b="1" dirty="0"/>
              <a:t>Column charts </a:t>
            </a:r>
            <a:r>
              <a:rPr lang="en-GB" dirty="0"/>
              <a:t>are useful for showing data changes over a period of time or for illustrating comparisons among items.</a:t>
            </a:r>
          </a:p>
          <a:p>
            <a:r>
              <a:rPr lang="en-GB" dirty="0"/>
              <a:t>Column charts </a:t>
            </a:r>
            <a:br>
              <a:rPr lang="en-GB" dirty="0"/>
            </a:br>
            <a:r>
              <a:rPr lang="en-GB" dirty="0"/>
              <a:t>subtypes are </a:t>
            </a:r>
            <a:br>
              <a:rPr lang="en-GB" dirty="0"/>
            </a:br>
            <a:r>
              <a:rPr lang="en-GB" dirty="0"/>
              <a:t>Clustered, Stacked, </a:t>
            </a:r>
            <a:br>
              <a:rPr lang="en-GB" dirty="0"/>
            </a:br>
            <a:r>
              <a:rPr lang="en-GB" dirty="0"/>
              <a:t>3-D column, Cylinder,</a:t>
            </a:r>
            <a:br>
              <a:rPr lang="en-GB" dirty="0"/>
            </a:br>
            <a:r>
              <a:rPr lang="en-GB" dirty="0"/>
              <a:t> cone, and pyramid  </a:t>
            </a:r>
            <a:endParaRPr lang="en-US" dirty="0"/>
          </a:p>
          <a:p>
            <a:endParaRPr lang="en-US" sz="2800" dirty="0"/>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pic>
        <p:nvPicPr>
          <p:cNvPr id="6" name="Picture 5" descr="Clustered Column Chart in 3-D"/>
          <p:cNvPicPr/>
          <p:nvPr/>
        </p:nvPicPr>
        <p:blipFill>
          <a:blip r:embed="rId3">
            <a:extLst>
              <a:ext uri="{28A0092B-C50C-407E-A947-70E740481C1C}">
                <a14:useLocalDpi xmlns:a14="http://schemas.microsoft.com/office/drawing/2010/main" val="0"/>
              </a:ext>
            </a:extLst>
          </a:blip>
          <a:srcRect/>
          <a:stretch>
            <a:fillRect/>
          </a:stretch>
        </p:blipFill>
        <p:spPr bwMode="auto">
          <a:xfrm>
            <a:off x="4100370" y="3645024"/>
            <a:ext cx="5065334" cy="2963670"/>
          </a:xfrm>
          <a:prstGeom prst="rect">
            <a:avLst/>
          </a:prstGeom>
          <a:noFill/>
          <a:ln>
            <a:noFill/>
          </a:ln>
        </p:spPr>
      </p:pic>
    </p:spTree>
    <p:extLst>
      <p:ext uri="{BB962C8B-B14F-4D97-AF65-F5344CB8AC3E}">
        <p14:creationId xmlns:p14="http://schemas.microsoft.com/office/powerpoint/2010/main" val="2115903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80728"/>
            <a:ext cx="3704505" cy="5627966"/>
          </a:xfrm>
        </p:spPr>
        <p:txBody>
          <a:bodyPr/>
          <a:lstStyle/>
          <a:p>
            <a:r>
              <a:rPr lang="en-GB" b="1" dirty="0"/>
              <a:t>Bar charts</a:t>
            </a:r>
          </a:p>
          <a:p>
            <a:r>
              <a:rPr lang="en-GB" dirty="0"/>
              <a:t>Data that is arranged in columns or rows on a worksheet can be plotted in a bar chart. Bar charts illustrate comparisons among individual items.</a:t>
            </a:r>
            <a:endParaRPr lang="en-US" dirty="0"/>
          </a:p>
          <a:p>
            <a:endParaRPr lang="en-US" dirty="0"/>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sp>
        <p:nvSpPr>
          <p:cNvPr id="7" name="Subtitle 2"/>
          <p:cNvSpPr txBox="1">
            <a:spLocks/>
          </p:cNvSpPr>
          <p:nvPr/>
        </p:nvSpPr>
        <p:spPr bwMode="auto">
          <a:xfrm>
            <a:off x="3696469" y="4365103"/>
            <a:ext cx="5397707" cy="2088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Bar chart subtypes include:</a:t>
            </a:r>
          </a:p>
          <a:p>
            <a:r>
              <a:rPr lang="en-US" sz="2400" dirty="0"/>
              <a:t> Clustered bar and clustered bar in 3-D </a:t>
            </a:r>
          </a:p>
          <a:p>
            <a:r>
              <a:rPr lang="en-US" sz="2400" dirty="0"/>
              <a:t> Stacked bar and stacked bar in 3-D </a:t>
            </a:r>
          </a:p>
          <a:p>
            <a:r>
              <a:rPr lang="en-US" sz="2400" dirty="0"/>
              <a:t>1</a:t>
            </a:r>
            <a:r>
              <a:rPr lang="en-GB" sz="2400" dirty="0"/>
              <a:t>00% stacked bar </a:t>
            </a:r>
            <a:r>
              <a:rPr lang="en-US" sz="2400" dirty="0"/>
              <a:t>  </a:t>
            </a:r>
          </a:p>
          <a:p>
            <a:r>
              <a:rPr lang="en-US" sz="2400" dirty="0"/>
              <a:t> Horizontal cylinder, cone, and pyramid </a:t>
            </a:r>
          </a:p>
        </p:txBody>
      </p:sp>
      <p:pic>
        <p:nvPicPr>
          <p:cNvPr id="6" name="Picture 5" descr="Bar Chart in 3-D"/>
          <p:cNvPicPr/>
          <p:nvPr/>
        </p:nvPicPr>
        <p:blipFill>
          <a:blip r:embed="rId3">
            <a:extLst>
              <a:ext uri="{28A0092B-C50C-407E-A947-70E740481C1C}">
                <a14:useLocalDpi xmlns:a14="http://schemas.microsoft.com/office/drawing/2010/main" val="0"/>
              </a:ext>
            </a:extLst>
          </a:blip>
          <a:srcRect/>
          <a:stretch>
            <a:fillRect/>
          </a:stretch>
        </p:blipFill>
        <p:spPr bwMode="auto">
          <a:xfrm>
            <a:off x="3704506" y="1303509"/>
            <a:ext cx="5439494" cy="3061594"/>
          </a:xfrm>
          <a:prstGeom prst="rect">
            <a:avLst/>
          </a:prstGeom>
          <a:noFill/>
          <a:ln>
            <a:noFill/>
          </a:ln>
        </p:spPr>
      </p:pic>
    </p:spTree>
    <p:extLst>
      <p:ext uri="{BB962C8B-B14F-4D97-AF65-F5344CB8AC3E}">
        <p14:creationId xmlns:p14="http://schemas.microsoft.com/office/powerpoint/2010/main" val="364228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80728"/>
            <a:ext cx="3704505" cy="5627966"/>
          </a:xfrm>
        </p:spPr>
        <p:txBody>
          <a:bodyPr/>
          <a:lstStyle/>
          <a:p>
            <a:r>
              <a:rPr lang="en-GB" b="1" dirty="0"/>
              <a:t>Pie charts: </a:t>
            </a:r>
            <a:r>
              <a:rPr lang="en-GB" dirty="0"/>
              <a:t>Pie charts show the size of items in one data series, proportional to the sum of the items. The data points  in a pie chart are displayed as a proportion of the whole pie. </a:t>
            </a:r>
            <a:endParaRPr lang="en-US" dirty="0"/>
          </a:p>
          <a:p>
            <a:endParaRPr lang="en-US" dirty="0"/>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pic>
        <p:nvPicPr>
          <p:cNvPr id="5" name="Picture 4" descr="Pie Chart in 3-D"/>
          <p:cNvPicPr/>
          <p:nvPr/>
        </p:nvPicPr>
        <p:blipFill>
          <a:blip r:embed="rId3">
            <a:extLst>
              <a:ext uri="{28A0092B-C50C-407E-A947-70E740481C1C}">
                <a14:useLocalDpi xmlns:a14="http://schemas.microsoft.com/office/drawing/2010/main" val="0"/>
              </a:ext>
            </a:extLst>
          </a:blip>
          <a:srcRect/>
          <a:stretch>
            <a:fillRect/>
          </a:stretch>
        </p:blipFill>
        <p:spPr bwMode="auto">
          <a:xfrm>
            <a:off x="3704506" y="1268760"/>
            <a:ext cx="5439494" cy="2951194"/>
          </a:xfrm>
          <a:prstGeom prst="rect">
            <a:avLst/>
          </a:prstGeom>
          <a:noFill/>
          <a:ln>
            <a:noFill/>
          </a:ln>
        </p:spPr>
      </p:pic>
      <p:sp>
        <p:nvSpPr>
          <p:cNvPr id="7" name="Subtitle 2"/>
          <p:cNvSpPr txBox="1">
            <a:spLocks/>
          </p:cNvSpPr>
          <p:nvPr/>
        </p:nvSpPr>
        <p:spPr bwMode="auto">
          <a:xfrm>
            <a:off x="3746293" y="4365103"/>
            <a:ext cx="5397707" cy="2088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Pie chart subtypes include:</a:t>
            </a:r>
          </a:p>
          <a:p>
            <a:r>
              <a:rPr lang="en-US" sz="2400" dirty="0"/>
              <a:t>Pie and pie in 3-D  </a:t>
            </a:r>
          </a:p>
          <a:p>
            <a:r>
              <a:rPr lang="en-US" sz="2400" dirty="0"/>
              <a:t>Pie of pie and bar of pie  </a:t>
            </a:r>
          </a:p>
          <a:p>
            <a:r>
              <a:rPr lang="en-US" sz="2400" dirty="0"/>
              <a:t>Exploded pie and exploded pie in 3-D  </a:t>
            </a:r>
          </a:p>
        </p:txBody>
      </p:sp>
    </p:spTree>
    <p:extLst>
      <p:ext uri="{BB962C8B-B14F-4D97-AF65-F5344CB8AC3E}">
        <p14:creationId xmlns:p14="http://schemas.microsoft.com/office/powerpoint/2010/main" val="56003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0" y="980728"/>
            <a:ext cx="9143999" cy="5627966"/>
          </a:xfrm>
        </p:spPr>
        <p:txBody>
          <a:bodyPr/>
          <a:lstStyle/>
          <a:p>
            <a:pPr marL="0" indent="0">
              <a:buNone/>
            </a:pPr>
            <a:r>
              <a:rPr lang="en-GB" b="1" dirty="0"/>
              <a:t>Consider using a pie chart when:</a:t>
            </a:r>
            <a:endParaRPr lang="en-US" b="1" dirty="0"/>
          </a:p>
          <a:p>
            <a:pPr lvl="0"/>
            <a:r>
              <a:rPr lang="en-GB" dirty="0"/>
              <a:t>You only have one data series that you want to plot. </a:t>
            </a:r>
            <a:endParaRPr lang="en-US" dirty="0"/>
          </a:p>
          <a:p>
            <a:pPr lvl="0"/>
            <a:r>
              <a:rPr lang="en-GB" dirty="0"/>
              <a:t>None of the values that you want to plot are negative. </a:t>
            </a:r>
            <a:endParaRPr lang="en-US" dirty="0"/>
          </a:p>
          <a:p>
            <a:pPr lvl="0"/>
            <a:r>
              <a:rPr lang="en-GB" dirty="0"/>
              <a:t>Almost none of the values that you want to plot are zero values. </a:t>
            </a:r>
            <a:endParaRPr lang="en-US" dirty="0"/>
          </a:p>
          <a:p>
            <a:pPr lvl="0"/>
            <a:r>
              <a:rPr lang="en-GB" dirty="0"/>
              <a:t>You don't have more than seven categories. </a:t>
            </a:r>
            <a:endParaRPr lang="en-US" dirty="0"/>
          </a:p>
          <a:p>
            <a:pPr lvl="0"/>
            <a:r>
              <a:rPr lang="en-GB" dirty="0"/>
              <a:t>The categories represent parts of the whole pie.</a:t>
            </a:r>
            <a:endParaRPr lang="en-US" dirty="0"/>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spTree>
    <p:extLst>
      <p:ext uri="{BB962C8B-B14F-4D97-AF65-F5344CB8AC3E}">
        <p14:creationId xmlns:p14="http://schemas.microsoft.com/office/powerpoint/2010/main" val="2264425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0" y="980728"/>
            <a:ext cx="9143999" cy="5627966"/>
          </a:xfrm>
        </p:spPr>
        <p:txBody>
          <a:bodyPr/>
          <a:lstStyle/>
          <a:p>
            <a:r>
              <a:rPr lang="en-GB" b="1" dirty="0"/>
              <a:t>Line charts </a:t>
            </a:r>
            <a:r>
              <a:rPr lang="en-GB" dirty="0"/>
              <a:t>are ideal for showing trends in data at equal intervals. </a:t>
            </a:r>
          </a:p>
          <a:p>
            <a:endParaRPr lang="en-GB" dirty="0"/>
          </a:p>
          <a:p>
            <a:endParaRPr lang="en-GB" dirty="0"/>
          </a:p>
          <a:p>
            <a:endParaRPr lang="en-GB" dirty="0"/>
          </a:p>
          <a:p>
            <a:endParaRPr lang="en-GB" dirty="0"/>
          </a:p>
          <a:p>
            <a:endParaRPr lang="en-GB" dirty="0"/>
          </a:p>
          <a:p>
            <a:r>
              <a:rPr lang="en-GB" dirty="0"/>
              <a:t>Line charts have the following chart subtypes: </a:t>
            </a:r>
            <a:r>
              <a:rPr lang="en-GB" b="1" dirty="0"/>
              <a:t>Line with markers</a:t>
            </a:r>
            <a:r>
              <a:rPr lang="en-GB" dirty="0"/>
              <a:t> , </a:t>
            </a:r>
            <a:r>
              <a:rPr lang="en-GB" b="1" dirty="0"/>
              <a:t>Stacked line and stacked line with markers, 100% stacked line, 3-D line</a:t>
            </a:r>
            <a:r>
              <a:rPr lang="en-GB" dirty="0"/>
              <a:t>  </a:t>
            </a:r>
            <a:br>
              <a:rPr lang="en-GB" dirty="0"/>
            </a:br>
            <a:endParaRPr lang="en-US" dirty="0"/>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pic>
        <p:nvPicPr>
          <p:cNvPr id="5" name="Picture 4" descr="Line Chart with Markers"/>
          <p:cNvPicPr/>
          <p:nvPr/>
        </p:nvPicPr>
        <p:blipFill>
          <a:blip r:embed="rId3">
            <a:extLst>
              <a:ext uri="{28A0092B-C50C-407E-A947-70E740481C1C}">
                <a14:useLocalDpi xmlns:a14="http://schemas.microsoft.com/office/drawing/2010/main" val="0"/>
              </a:ext>
            </a:extLst>
          </a:blip>
          <a:srcRect/>
          <a:stretch>
            <a:fillRect/>
          </a:stretch>
        </p:blipFill>
        <p:spPr bwMode="auto">
          <a:xfrm>
            <a:off x="3525778" y="1484784"/>
            <a:ext cx="5411275" cy="3240360"/>
          </a:xfrm>
          <a:prstGeom prst="rect">
            <a:avLst/>
          </a:prstGeom>
          <a:noFill/>
          <a:ln>
            <a:noFill/>
          </a:ln>
        </p:spPr>
      </p:pic>
      <p:sp>
        <p:nvSpPr>
          <p:cNvPr id="2" name="Rectangle 1"/>
          <p:cNvSpPr/>
          <p:nvPr/>
        </p:nvSpPr>
        <p:spPr>
          <a:xfrm>
            <a:off x="300323" y="1988840"/>
            <a:ext cx="3119549" cy="3046988"/>
          </a:xfrm>
          <a:prstGeom prst="rect">
            <a:avLst/>
          </a:prstGeom>
        </p:spPr>
        <p:txBody>
          <a:bodyPr wrap="square">
            <a:spAutoFit/>
          </a:bodyPr>
          <a:lstStyle/>
          <a:p>
            <a:r>
              <a:rPr lang="en-GB" sz="2400" dirty="0">
                <a:ea typeface="Times New Roman" panose="02020603050405020304" pitchFamily="18" charset="0"/>
              </a:rPr>
              <a:t>You should use a line chart if your category labels are text, and are representing evenly spaced values such as months, quarters, or fiscal years. </a:t>
            </a:r>
            <a:endParaRPr lang="en-US" sz="2400" dirty="0"/>
          </a:p>
        </p:txBody>
      </p:sp>
    </p:spTree>
    <p:extLst>
      <p:ext uri="{BB962C8B-B14F-4D97-AF65-F5344CB8AC3E}">
        <p14:creationId xmlns:p14="http://schemas.microsoft.com/office/powerpoint/2010/main" val="2843801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08720"/>
            <a:ext cx="3995935" cy="5627966"/>
          </a:xfrm>
        </p:spPr>
        <p:txBody>
          <a:bodyPr/>
          <a:lstStyle/>
          <a:p>
            <a:r>
              <a:rPr lang="en-GB" b="1" dirty="0"/>
              <a:t>Area charts</a:t>
            </a:r>
          </a:p>
          <a:p>
            <a:r>
              <a:rPr lang="en-US" sz="2800" dirty="0"/>
              <a:t>Area charts emphasize the magnitude of change over time, and can be used to draw attention to the total value across a trend. E.g. , data that represents profit over time can be plotted in an area chart to emphasize the total profit </a:t>
            </a:r>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sp>
        <p:nvSpPr>
          <p:cNvPr id="7" name="Subtitle 2"/>
          <p:cNvSpPr txBox="1">
            <a:spLocks/>
          </p:cNvSpPr>
          <p:nvPr/>
        </p:nvSpPr>
        <p:spPr bwMode="auto">
          <a:xfrm>
            <a:off x="3707904" y="4365103"/>
            <a:ext cx="5386272" cy="2088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Bar chart subtypes include:</a:t>
            </a:r>
          </a:p>
          <a:p>
            <a:r>
              <a:rPr lang="en-US" sz="2400" dirty="0"/>
              <a:t> Area and area in 3-D </a:t>
            </a:r>
          </a:p>
          <a:p>
            <a:r>
              <a:rPr lang="en-US" sz="2400" dirty="0"/>
              <a:t>  Stacked area and stacked area in 3-D </a:t>
            </a:r>
          </a:p>
          <a:p>
            <a:r>
              <a:rPr lang="en-US" sz="2400" dirty="0"/>
              <a:t> 100% stacked area </a:t>
            </a:r>
          </a:p>
          <a:p>
            <a:r>
              <a:rPr lang="en-US" sz="2400" dirty="0"/>
              <a:t> 3-D area </a:t>
            </a:r>
          </a:p>
        </p:txBody>
      </p:sp>
      <p:pic>
        <p:nvPicPr>
          <p:cNvPr id="8" name="Picture 7" descr="Area Chart"/>
          <p:cNvPicPr/>
          <p:nvPr/>
        </p:nvPicPr>
        <p:blipFill>
          <a:blip r:embed="rId3">
            <a:extLst>
              <a:ext uri="{28A0092B-C50C-407E-A947-70E740481C1C}">
                <a14:useLocalDpi xmlns:a14="http://schemas.microsoft.com/office/drawing/2010/main" val="0"/>
              </a:ext>
            </a:extLst>
          </a:blip>
          <a:srcRect/>
          <a:stretch>
            <a:fillRect/>
          </a:stretch>
        </p:blipFill>
        <p:spPr bwMode="auto">
          <a:xfrm>
            <a:off x="3941956" y="1282192"/>
            <a:ext cx="5222607" cy="2999561"/>
          </a:xfrm>
          <a:prstGeom prst="rect">
            <a:avLst/>
          </a:prstGeom>
          <a:noFill/>
          <a:ln>
            <a:noFill/>
          </a:ln>
        </p:spPr>
      </p:pic>
    </p:spTree>
    <p:extLst>
      <p:ext uri="{BB962C8B-B14F-4D97-AF65-F5344CB8AC3E}">
        <p14:creationId xmlns:p14="http://schemas.microsoft.com/office/powerpoint/2010/main" val="4273697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08720"/>
            <a:ext cx="3806041" cy="5627966"/>
          </a:xfrm>
        </p:spPr>
        <p:txBody>
          <a:bodyPr/>
          <a:lstStyle/>
          <a:p>
            <a:r>
              <a:rPr lang="en-GB" b="1" dirty="0"/>
              <a:t>XY (scatter) charts</a:t>
            </a:r>
          </a:p>
          <a:p>
            <a:r>
              <a:rPr lang="en-GB" sz="2800" dirty="0"/>
              <a:t>Scatter charts show the relationships among the numeric values in several data series, or plots two groups of numbers as one series of </a:t>
            </a:r>
            <a:r>
              <a:rPr lang="en-GB" sz="2800" dirty="0" err="1"/>
              <a:t>xy</a:t>
            </a:r>
            <a:r>
              <a:rPr lang="en-GB" sz="2800" dirty="0"/>
              <a:t> coordinates.</a:t>
            </a:r>
            <a:endParaRPr lang="en-US" sz="2800" dirty="0"/>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sp>
        <p:nvSpPr>
          <p:cNvPr id="7" name="Subtitle 2"/>
          <p:cNvSpPr txBox="1">
            <a:spLocks/>
          </p:cNvSpPr>
          <p:nvPr/>
        </p:nvSpPr>
        <p:spPr bwMode="auto">
          <a:xfrm>
            <a:off x="3707904" y="4365103"/>
            <a:ext cx="5386272" cy="2088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Scatter chart subtypes include:</a:t>
            </a:r>
          </a:p>
          <a:p>
            <a:r>
              <a:rPr lang="en-GB" sz="2400" dirty="0"/>
              <a:t>Scatter with smooth lines and scatter with smooth lines and markers   </a:t>
            </a:r>
          </a:p>
          <a:p>
            <a:r>
              <a:rPr lang="en-GB" sz="2400" dirty="0"/>
              <a:t>Scatter with only markers</a:t>
            </a:r>
          </a:p>
          <a:p>
            <a:r>
              <a:rPr lang="en-GB" sz="2400" dirty="0"/>
              <a:t>Scatter with straight lines</a:t>
            </a:r>
            <a:endParaRPr lang="en-US" sz="2400" dirty="0"/>
          </a:p>
        </p:txBody>
      </p:sp>
      <p:pic>
        <p:nvPicPr>
          <p:cNvPr id="6" name="Picture 5" descr="XY (scatter) chart"/>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340768"/>
            <a:ext cx="5412912" cy="2376263"/>
          </a:xfrm>
          <a:prstGeom prst="rect">
            <a:avLst/>
          </a:prstGeom>
          <a:solidFill>
            <a:schemeClr val="bg1"/>
          </a:solidFill>
          <a:ln w="31750">
            <a:solidFill>
              <a:srgbClr val="FF0000"/>
            </a:solidFill>
          </a:ln>
        </p:spPr>
      </p:pic>
      <p:pic>
        <p:nvPicPr>
          <p:cNvPr id="9" name="Picture 8" descr="Data to be charted"/>
          <p:cNvPicPr/>
          <p:nvPr/>
        </p:nvPicPr>
        <p:blipFill>
          <a:blip r:embed="rId4">
            <a:extLst>
              <a:ext uri="{28A0092B-C50C-407E-A947-70E740481C1C}">
                <a14:useLocalDpi xmlns:a14="http://schemas.microsoft.com/office/drawing/2010/main" val="0"/>
              </a:ext>
            </a:extLst>
          </a:blip>
          <a:srcRect/>
          <a:stretch>
            <a:fillRect/>
          </a:stretch>
        </p:blipFill>
        <p:spPr bwMode="auto">
          <a:xfrm>
            <a:off x="395536" y="5138239"/>
            <a:ext cx="2664296" cy="1315097"/>
          </a:xfrm>
          <a:prstGeom prst="rect">
            <a:avLst/>
          </a:prstGeom>
          <a:solidFill>
            <a:schemeClr val="bg1"/>
          </a:solidFill>
          <a:ln>
            <a:noFill/>
          </a:ln>
        </p:spPr>
      </p:pic>
    </p:spTree>
    <p:extLst>
      <p:ext uri="{BB962C8B-B14F-4D97-AF65-F5344CB8AC3E}">
        <p14:creationId xmlns:p14="http://schemas.microsoft.com/office/powerpoint/2010/main" val="312661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08720"/>
            <a:ext cx="4379021" cy="5627966"/>
          </a:xfrm>
        </p:spPr>
        <p:txBody>
          <a:bodyPr/>
          <a:lstStyle/>
          <a:p>
            <a:pPr marL="0" indent="0">
              <a:buNone/>
            </a:pPr>
            <a:r>
              <a:rPr lang="en-US" sz="2800" b="1" dirty="0"/>
              <a:t>Other chart type include:</a:t>
            </a:r>
          </a:p>
        </p:txBody>
      </p:sp>
      <p:sp>
        <p:nvSpPr>
          <p:cNvPr id="3074" name="Title 1"/>
          <p:cNvSpPr>
            <a:spLocks noGrp="1"/>
          </p:cNvSpPr>
          <p:nvPr>
            <p:ph type="title"/>
          </p:nvPr>
        </p:nvSpPr>
        <p:spPr/>
        <p:txBody>
          <a:bodyPr/>
          <a:lstStyle/>
          <a:p>
            <a:r>
              <a:rPr lang="en-US" sz="2800" b="1" dirty="0"/>
              <a:t>10.4.3 </a:t>
            </a:r>
            <a:r>
              <a:rPr lang="en-GB" sz="2800" b="1" dirty="0"/>
              <a:t>Chart types of a presentation software</a:t>
            </a:r>
          </a:p>
        </p:txBody>
      </p:sp>
      <p:pic>
        <p:nvPicPr>
          <p:cNvPr id="8" name="Picture 7" descr="Surface chart"/>
          <p:cNvPicPr/>
          <p:nvPr/>
        </p:nvPicPr>
        <p:blipFill>
          <a:blip r:embed="rId3">
            <a:extLst>
              <a:ext uri="{28A0092B-C50C-407E-A947-70E740481C1C}">
                <a14:useLocalDpi xmlns:a14="http://schemas.microsoft.com/office/drawing/2010/main" val="0"/>
              </a:ext>
            </a:extLst>
          </a:blip>
          <a:srcRect/>
          <a:stretch>
            <a:fillRect/>
          </a:stretch>
        </p:blipFill>
        <p:spPr bwMode="auto">
          <a:xfrm>
            <a:off x="-118746" y="1843887"/>
            <a:ext cx="3004185" cy="2099945"/>
          </a:xfrm>
          <a:prstGeom prst="rect">
            <a:avLst/>
          </a:prstGeom>
          <a:noFill/>
          <a:ln>
            <a:noFill/>
          </a:ln>
        </p:spPr>
      </p:pic>
      <p:pic>
        <p:nvPicPr>
          <p:cNvPr id="10" name="Picture 9" descr="Doughnut chart"/>
          <p:cNvPicPr/>
          <p:nvPr/>
        </p:nvPicPr>
        <p:blipFill>
          <a:blip r:embed="rId4">
            <a:extLst>
              <a:ext uri="{28A0092B-C50C-407E-A947-70E740481C1C}">
                <a14:useLocalDpi xmlns:a14="http://schemas.microsoft.com/office/drawing/2010/main" val="0"/>
              </a:ext>
            </a:extLst>
          </a:blip>
          <a:srcRect/>
          <a:stretch>
            <a:fillRect/>
          </a:stretch>
        </p:blipFill>
        <p:spPr bwMode="auto">
          <a:xfrm>
            <a:off x="5114233" y="4738210"/>
            <a:ext cx="3848792" cy="1859142"/>
          </a:xfrm>
          <a:prstGeom prst="rect">
            <a:avLst/>
          </a:prstGeom>
          <a:noFill/>
          <a:ln>
            <a:noFill/>
          </a:ln>
        </p:spPr>
      </p:pic>
      <p:pic>
        <p:nvPicPr>
          <p:cNvPr id="11" name="Picture 10" descr="Bubble chart"/>
          <p:cNvPicPr/>
          <p:nvPr/>
        </p:nvPicPr>
        <p:blipFill>
          <a:blip r:embed="rId5">
            <a:extLst>
              <a:ext uri="{28A0092B-C50C-407E-A947-70E740481C1C}">
                <a14:useLocalDpi xmlns:a14="http://schemas.microsoft.com/office/drawing/2010/main" val="0"/>
              </a:ext>
            </a:extLst>
          </a:blip>
          <a:srcRect/>
          <a:stretch>
            <a:fillRect/>
          </a:stretch>
        </p:blipFill>
        <p:spPr bwMode="auto">
          <a:xfrm>
            <a:off x="-12700" y="4386975"/>
            <a:ext cx="3360564" cy="2009210"/>
          </a:xfrm>
          <a:prstGeom prst="rect">
            <a:avLst/>
          </a:prstGeom>
          <a:noFill/>
          <a:ln>
            <a:noFill/>
          </a:ln>
        </p:spPr>
      </p:pic>
      <p:pic>
        <p:nvPicPr>
          <p:cNvPr id="12" name="Picture 11" descr="Radar chart"/>
          <p:cNvPicPr/>
          <p:nvPr/>
        </p:nvPicPr>
        <p:blipFill>
          <a:blip r:embed="rId6">
            <a:extLst>
              <a:ext uri="{28A0092B-C50C-407E-A947-70E740481C1C}">
                <a14:useLocalDpi xmlns:a14="http://schemas.microsoft.com/office/drawing/2010/main" val="0"/>
              </a:ext>
            </a:extLst>
          </a:blip>
          <a:srcRect/>
          <a:stretch>
            <a:fillRect/>
          </a:stretch>
        </p:blipFill>
        <p:spPr bwMode="auto">
          <a:xfrm>
            <a:off x="4558494" y="1628800"/>
            <a:ext cx="4405994" cy="2283152"/>
          </a:xfrm>
          <a:prstGeom prst="rect">
            <a:avLst/>
          </a:prstGeom>
          <a:noFill/>
          <a:ln>
            <a:noFill/>
          </a:ln>
        </p:spPr>
      </p:pic>
      <p:sp>
        <p:nvSpPr>
          <p:cNvPr id="2" name="Rectangle 1"/>
          <p:cNvSpPr/>
          <p:nvPr/>
        </p:nvSpPr>
        <p:spPr>
          <a:xfrm>
            <a:off x="115352" y="1456820"/>
            <a:ext cx="1787669" cy="323165"/>
          </a:xfrm>
          <a:prstGeom prst="rect">
            <a:avLst/>
          </a:prstGeom>
        </p:spPr>
        <p:txBody>
          <a:bodyPr wrap="none">
            <a:spAutoFit/>
          </a:bodyPr>
          <a:lstStyle/>
          <a:p>
            <a:pPr marL="0" marR="0">
              <a:lnSpc>
                <a:spcPts val="1800"/>
              </a:lnSpc>
              <a:spcBef>
                <a:spcPts val="2250"/>
              </a:spcBef>
              <a:spcAft>
                <a:spcPts val="1125"/>
              </a:spcAft>
            </a:pPr>
            <a:r>
              <a:rPr lang="en-GB" b="1" dirty="0">
                <a:ea typeface="Times New Roman" panose="02020603050405020304" pitchFamily="18" charset="0"/>
                <a:cs typeface="Times New Roman" panose="02020603050405020304" pitchFamily="18" charset="0"/>
              </a:rPr>
              <a:t>Surface charts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001180" y="4253331"/>
            <a:ext cx="2031325" cy="323165"/>
          </a:xfrm>
          <a:prstGeom prst="rect">
            <a:avLst/>
          </a:prstGeom>
        </p:spPr>
        <p:txBody>
          <a:bodyPr wrap="none">
            <a:spAutoFit/>
          </a:bodyPr>
          <a:lstStyle/>
          <a:p>
            <a:pPr marL="0" marR="0">
              <a:lnSpc>
                <a:spcPts val="1800"/>
              </a:lnSpc>
              <a:spcBef>
                <a:spcPts val="2250"/>
              </a:spcBef>
              <a:spcAft>
                <a:spcPts val="1125"/>
              </a:spcAft>
            </a:pPr>
            <a:r>
              <a:rPr lang="en-GB" b="1" dirty="0">
                <a:ea typeface="Times New Roman" panose="02020603050405020304" pitchFamily="18" charset="0"/>
                <a:cs typeface="Times New Roman" panose="02020603050405020304" pitchFamily="18" charset="0"/>
              </a:rPr>
              <a:t>Doughnut charts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0" y="4091748"/>
            <a:ext cx="1723549" cy="323165"/>
          </a:xfrm>
          <a:prstGeom prst="rect">
            <a:avLst/>
          </a:prstGeom>
        </p:spPr>
        <p:txBody>
          <a:bodyPr wrap="none">
            <a:spAutoFit/>
          </a:bodyPr>
          <a:lstStyle/>
          <a:p>
            <a:pPr marL="0" marR="0">
              <a:lnSpc>
                <a:spcPts val="1800"/>
              </a:lnSpc>
              <a:spcBef>
                <a:spcPts val="2250"/>
              </a:spcBef>
              <a:spcAft>
                <a:spcPts val="1125"/>
              </a:spcAft>
            </a:pPr>
            <a:r>
              <a:rPr lang="en-GB" b="1" dirty="0">
                <a:ea typeface="Times New Roman" panose="02020603050405020304" pitchFamily="18" charset="0"/>
                <a:cs typeface="Times New Roman" panose="02020603050405020304" pitchFamily="18" charset="0"/>
              </a:rPr>
              <a:t>Bubble charts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4624418" y="1237950"/>
            <a:ext cx="1595309" cy="323165"/>
          </a:xfrm>
          <a:prstGeom prst="rect">
            <a:avLst/>
          </a:prstGeom>
        </p:spPr>
        <p:txBody>
          <a:bodyPr wrap="none">
            <a:spAutoFit/>
          </a:bodyPr>
          <a:lstStyle/>
          <a:p>
            <a:pPr marL="0" marR="0">
              <a:lnSpc>
                <a:spcPts val="1800"/>
              </a:lnSpc>
              <a:spcBef>
                <a:spcPts val="2250"/>
              </a:spcBef>
              <a:spcAft>
                <a:spcPts val="1125"/>
              </a:spcAft>
            </a:pPr>
            <a:r>
              <a:rPr lang="en-GB" b="1" dirty="0">
                <a:ea typeface="Times New Roman" panose="02020603050405020304" pitchFamily="18" charset="0"/>
                <a:cs typeface="Times New Roman" panose="02020603050405020304" pitchFamily="18" charset="0"/>
              </a:rPr>
              <a:t>Radar charts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214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10.1.2 Examples of presentation software</a:t>
            </a:r>
            <a:endParaRPr lang="en-GB" sz="3200" b="1" dirty="0"/>
          </a:p>
        </p:txBody>
      </p:sp>
      <p:sp>
        <p:nvSpPr>
          <p:cNvPr id="3075" name="Subtitle 2"/>
          <p:cNvSpPr>
            <a:spLocks noGrp="1"/>
          </p:cNvSpPr>
          <p:nvPr>
            <p:ph idx="1"/>
          </p:nvPr>
        </p:nvSpPr>
        <p:spPr>
          <a:xfrm>
            <a:off x="-1" y="980728"/>
            <a:ext cx="8964489" cy="1944216"/>
          </a:xfrm>
        </p:spPr>
        <p:txBody>
          <a:bodyPr/>
          <a:lstStyle/>
          <a:p>
            <a:r>
              <a:rPr lang="en-GB" sz="2800" dirty="0"/>
              <a:t>Popular presentation software include: Microsoft PowerPoint, Lotus Freelance Graphics, KPresenter, OpenOffice.org Impress, Corel Presentations, Celframe Power Presentation, Ability Presentation, Kingsoft Presentation, Apple Keynote, etc.</a:t>
            </a:r>
          </a:p>
        </p:txBody>
      </p:sp>
      <p:pic>
        <p:nvPicPr>
          <p:cNvPr id="2050" name="Picture 2"/>
          <p:cNvPicPr>
            <a:picLocks noChangeAspect="1" noChangeArrowheads="1"/>
          </p:cNvPicPr>
          <p:nvPr/>
        </p:nvPicPr>
        <p:blipFill rotWithShape="1">
          <a:blip r:embed="rId3">
            <a:lum bright="-20000" contrast="40000"/>
            <a:extLst>
              <a:ext uri="{28A0092B-C50C-407E-A947-70E740481C1C}">
                <a14:useLocalDpi xmlns:a14="http://schemas.microsoft.com/office/drawing/2010/main" val="0"/>
              </a:ext>
            </a:extLst>
          </a:blip>
          <a:srcRect l="19046" t="19019" r="19688" b="2530"/>
          <a:stretch/>
        </p:blipFill>
        <p:spPr bwMode="auto">
          <a:xfrm>
            <a:off x="1691679" y="3140968"/>
            <a:ext cx="5433331" cy="338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461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08720"/>
            <a:ext cx="2915815" cy="5627966"/>
          </a:xfrm>
        </p:spPr>
        <p:txBody>
          <a:bodyPr/>
          <a:lstStyle/>
          <a:p>
            <a:r>
              <a:rPr lang="en-GB" sz="2800" dirty="0"/>
              <a:t>An organization chart graphically represents the management structure of an organization, such as department managers and all employees within a company.</a:t>
            </a:r>
          </a:p>
          <a:p>
            <a:endParaRPr lang="en-US" sz="2400" dirty="0"/>
          </a:p>
        </p:txBody>
      </p:sp>
      <p:sp>
        <p:nvSpPr>
          <p:cNvPr id="3074" name="Title 1"/>
          <p:cNvSpPr>
            <a:spLocks noGrp="1"/>
          </p:cNvSpPr>
          <p:nvPr>
            <p:ph type="title"/>
          </p:nvPr>
        </p:nvSpPr>
        <p:spPr/>
        <p:txBody>
          <a:bodyPr/>
          <a:lstStyle/>
          <a:p>
            <a:r>
              <a:rPr lang="en-US" sz="4000" b="1" dirty="0"/>
              <a:t>10.4.4 Organization charts</a:t>
            </a:r>
          </a:p>
        </p:txBody>
      </p:sp>
      <p:pic>
        <p:nvPicPr>
          <p:cNvPr id="8" name="Picture 7" descr="Organization Chart layout with 1 manager, 2 subordinates, and 1 assistant shapes."/>
          <p:cNvPicPr/>
          <p:nvPr/>
        </p:nvPicPr>
        <p:blipFill>
          <a:blip r:embed="rId3">
            <a:extLst>
              <a:ext uri="{28A0092B-C50C-407E-A947-70E740481C1C}">
                <a14:useLocalDpi xmlns:a14="http://schemas.microsoft.com/office/drawing/2010/main" val="0"/>
              </a:ext>
            </a:extLst>
          </a:blip>
          <a:srcRect/>
          <a:stretch>
            <a:fillRect/>
          </a:stretch>
        </p:blipFill>
        <p:spPr bwMode="auto">
          <a:xfrm>
            <a:off x="2647105" y="3014590"/>
            <a:ext cx="6484757" cy="3513457"/>
          </a:xfrm>
          <a:prstGeom prst="rect">
            <a:avLst/>
          </a:prstGeom>
          <a:noFill/>
          <a:ln>
            <a:noFill/>
          </a:ln>
        </p:spPr>
      </p:pic>
      <p:sp>
        <p:nvSpPr>
          <p:cNvPr id="2" name="Rectangle 1"/>
          <p:cNvSpPr/>
          <p:nvPr/>
        </p:nvSpPr>
        <p:spPr>
          <a:xfrm>
            <a:off x="3203849" y="1196752"/>
            <a:ext cx="5832648" cy="1815882"/>
          </a:xfrm>
          <a:prstGeom prst="rect">
            <a:avLst/>
          </a:prstGeom>
        </p:spPr>
        <p:txBody>
          <a:bodyPr wrap="square">
            <a:spAutoFit/>
          </a:bodyPr>
          <a:lstStyle/>
          <a:p>
            <a:r>
              <a:rPr lang="en-US" sz="2800" dirty="0"/>
              <a:t>To create an organization chart,</a:t>
            </a:r>
            <a:br>
              <a:rPr lang="en-US" sz="2800" dirty="0"/>
            </a:br>
            <a:r>
              <a:rPr lang="en-US" sz="2800" dirty="0"/>
              <a:t> Go to </a:t>
            </a:r>
            <a:r>
              <a:rPr lang="en-US" sz="2800" b="1" i="1" dirty="0"/>
              <a:t>Insert</a:t>
            </a:r>
            <a:r>
              <a:rPr lang="en-US" sz="2800" dirty="0"/>
              <a:t> menu&gt; </a:t>
            </a:r>
            <a:r>
              <a:rPr lang="en-US" sz="2800" b="1" i="1" dirty="0"/>
              <a:t>SmartArt</a:t>
            </a:r>
            <a:r>
              <a:rPr lang="en-US" sz="2800" dirty="0"/>
              <a:t>&gt; </a:t>
            </a:r>
            <a:r>
              <a:rPr lang="en-US" sz="2800" b="1" i="1" dirty="0"/>
              <a:t>Hierarchy</a:t>
            </a:r>
            <a:r>
              <a:rPr lang="en-US" sz="2800" dirty="0"/>
              <a:t> then choose</a:t>
            </a:r>
            <a:r>
              <a:rPr lang="en-US" sz="2800" b="1" i="1" dirty="0"/>
              <a:t> Organization Chart</a:t>
            </a:r>
          </a:p>
        </p:txBody>
      </p:sp>
    </p:spTree>
    <p:extLst>
      <p:ext uri="{BB962C8B-B14F-4D97-AF65-F5344CB8AC3E}">
        <p14:creationId xmlns:p14="http://schemas.microsoft.com/office/powerpoint/2010/main" val="4045122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1041394"/>
            <a:ext cx="9143999" cy="5627966"/>
          </a:xfrm>
        </p:spPr>
        <p:txBody>
          <a:bodyPr/>
          <a:lstStyle/>
          <a:p>
            <a:r>
              <a:rPr lang="en-GB" sz="2800" dirty="0"/>
              <a:t> To create an organization chart quickly and easily, you can type or paste text in your organization chart and then have the text automatically positioned and arranged for you.</a:t>
            </a:r>
          </a:p>
          <a:p>
            <a:r>
              <a:rPr lang="en-GB" sz="2800" dirty="0"/>
              <a:t>Although you can use other hierarchy layouts to create an organization chart, the assistant shape and the hanging layouts are available only with organization chart layouts.</a:t>
            </a:r>
            <a:endParaRPr lang="en-US" sz="2800" dirty="0"/>
          </a:p>
          <a:p>
            <a:r>
              <a:rPr lang="en-GB" sz="2800" dirty="0"/>
              <a:t>To quickly add a designer-quality look and polish to your SmartArt graphic, you can change the </a:t>
            </a:r>
            <a:r>
              <a:rPr lang="en-GB" sz="2800" dirty="0" err="1"/>
              <a:t>colors</a:t>
            </a:r>
            <a:r>
              <a:rPr lang="en-GB" sz="2800" dirty="0"/>
              <a:t> or apply a SmartArt Style to your organization chart. You can also add effects, such as glows, soft edges, or 3-D effects. In PowerPoint presentations, you can animate your organization chart.</a:t>
            </a:r>
            <a:endParaRPr lang="en-US" sz="2800" dirty="0"/>
          </a:p>
          <a:p>
            <a:endParaRPr lang="en-US" sz="2800" dirty="0"/>
          </a:p>
        </p:txBody>
      </p:sp>
      <p:sp>
        <p:nvSpPr>
          <p:cNvPr id="3074" name="Title 1"/>
          <p:cNvSpPr>
            <a:spLocks noGrp="1"/>
          </p:cNvSpPr>
          <p:nvPr>
            <p:ph type="title"/>
          </p:nvPr>
        </p:nvSpPr>
        <p:spPr/>
        <p:txBody>
          <a:bodyPr/>
          <a:lstStyle/>
          <a:p>
            <a:r>
              <a:rPr lang="en-US" sz="4000" b="1" dirty="0"/>
              <a:t>10.4.4 Organization charts</a:t>
            </a:r>
          </a:p>
        </p:txBody>
      </p:sp>
    </p:spTree>
    <p:extLst>
      <p:ext uri="{BB962C8B-B14F-4D97-AF65-F5344CB8AC3E}">
        <p14:creationId xmlns:p14="http://schemas.microsoft.com/office/powerpoint/2010/main" val="3955448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5: Graphical Objects</a:t>
            </a:r>
          </a:p>
        </p:txBody>
      </p:sp>
      <p:sp>
        <p:nvSpPr>
          <p:cNvPr id="3075" name="Subtitle 2"/>
          <p:cNvSpPr>
            <a:spLocks noGrp="1"/>
          </p:cNvSpPr>
          <p:nvPr>
            <p:ph idx="1"/>
          </p:nvPr>
        </p:nvSpPr>
        <p:spPr>
          <a:xfrm>
            <a:off x="0" y="908720"/>
            <a:ext cx="9144000" cy="5688632"/>
          </a:xfrm>
        </p:spPr>
        <p:txBody>
          <a:bodyPr/>
          <a:lstStyle/>
          <a:p>
            <a:pPr marL="0" indent="0">
              <a:buNone/>
            </a:pPr>
            <a:r>
              <a:rPr lang="en-US" sz="4000" b="1" dirty="0"/>
              <a:t>Sub topic Objectives:</a:t>
            </a:r>
          </a:p>
          <a:p>
            <a:pPr marL="514350" indent="-514350">
              <a:buFont typeface="+mj-lt"/>
              <a:buAutoNum type="arabicPeriod"/>
            </a:pPr>
            <a:r>
              <a:rPr lang="en-GB" dirty="0"/>
              <a:t>identifying different types of graphics (ClipArt, picture, auto shapes) that can be used in presentation software. </a:t>
            </a:r>
          </a:p>
          <a:p>
            <a:pPr marL="514350" indent="-514350">
              <a:buFont typeface="+mj-lt"/>
              <a:buAutoNum type="arabicPeriod"/>
            </a:pPr>
            <a:r>
              <a:rPr lang="en-GB" dirty="0"/>
              <a:t>inserting the different types of graphics on a slide.</a:t>
            </a:r>
          </a:p>
          <a:p>
            <a:pPr marL="514350" indent="-514350">
              <a:buFont typeface="+mj-lt"/>
              <a:buAutoNum type="arabicPeriod"/>
            </a:pPr>
            <a:r>
              <a:rPr lang="en-GB" dirty="0"/>
              <a:t>manipulating the position and size of the graphic and organising graphics on a slide.</a:t>
            </a:r>
          </a:p>
          <a:p>
            <a:pPr marL="514350" indent="-514350">
              <a:buFont typeface="+mj-lt"/>
              <a:buAutoNum type="arabicPeriod"/>
            </a:pPr>
            <a:r>
              <a:rPr lang="en-GB" dirty="0"/>
              <a:t>applying shape effects on graphics on the slide. </a:t>
            </a:r>
          </a:p>
          <a:p>
            <a:pPr marL="514350" indent="-514350">
              <a:buFont typeface="+mj-lt"/>
              <a:buAutoNum type="arabicPeriod"/>
            </a:pPr>
            <a:r>
              <a:rPr lang="en-GB" dirty="0"/>
              <a:t>inserting text boxes on a slide. </a:t>
            </a:r>
          </a:p>
        </p:txBody>
      </p:sp>
    </p:spTree>
    <p:extLst>
      <p:ext uri="{BB962C8B-B14F-4D97-AF65-F5344CB8AC3E}">
        <p14:creationId xmlns:p14="http://schemas.microsoft.com/office/powerpoint/2010/main" val="79763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p:cNvSpPr>
            <a:spLocks noGrp="1"/>
          </p:cNvSpPr>
          <p:nvPr>
            <p:ph idx="1"/>
          </p:nvPr>
        </p:nvSpPr>
        <p:spPr>
          <a:xfrm>
            <a:off x="1" y="908720"/>
            <a:ext cx="5148063" cy="5627966"/>
          </a:xfrm>
        </p:spPr>
        <p:txBody>
          <a:bodyPr/>
          <a:lstStyle/>
          <a:p>
            <a:r>
              <a:rPr lang="en-US" dirty="0"/>
              <a:t>These Include:</a:t>
            </a:r>
          </a:p>
          <a:p>
            <a:r>
              <a:rPr lang="en-GB" dirty="0"/>
              <a:t>ClipArt, </a:t>
            </a:r>
          </a:p>
          <a:p>
            <a:r>
              <a:rPr lang="en-GB" dirty="0"/>
              <a:t>pictures, </a:t>
            </a:r>
          </a:p>
          <a:p>
            <a:r>
              <a:rPr lang="en-GB" dirty="0"/>
              <a:t>auto shapes </a:t>
            </a:r>
            <a:r>
              <a:rPr lang="en-GB" sz="2800" dirty="0"/>
              <a:t>(lines, polygons, arrows flow charts,  </a:t>
            </a:r>
            <a:r>
              <a:rPr lang="en-GB" sz="2800" dirty="0" err="1"/>
              <a:t>etc</a:t>
            </a:r>
            <a:r>
              <a:rPr lang="en-GB" sz="2800" dirty="0"/>
              <a:t>)</a:t>
            </a:r>
          </a:p>
          <a:p>
            <a:r>
              <a:rPr lang="en-GB" dirty="0"/>
              <a:t>WordArt, </a:t>
            </a:r>
          </a:p>
          <a:p>
            <a:r>
              <a:rPr lang="en-GB" dirty="0"/>
              <a:t>Charts</a:t>
            </a:r>
          </a:p>
          <a:p>
            <a:r>
              <a:rPr lang="en-GB" dirty="0"/>
              <a:t>Smart Art</a:t>
            </a:r>
          </a:p>
          <a:p>
            <a:r>
              <a:rPr lang="en-GB" dirty="0"/>
              <a:t>Button and Action buttons</a:t>
            </a:r>
          </a:p>
          <a:p>
            <a:r>
              <a:rPr lang="en-GB" dirty="0"/>
              <a:t>Videos, </a:t>
            </a:r>
            <a:r>
              <a:rPr lang="en-GB" dirty="0" err="1"/>
              <a:t>etc</a:t>
            </a:r>
            <a:endParaRPr lang="en-US" dirty="0"/>
          </a:p>
        </p:txBody>
      </p:sp>
      <p:sp>
        <p:nvSpPr>
          <p:cNvPr id="3074" name="Title 1"/>
          <p:cNvSpPr>
            <a:spLocks noGrp="1"/>
          </p:cNvSpPr>
          <p:nvPr>
            <p:ph type="title"/>
          </p:nvPr>
        </p:nvSpPr>
        <p:spPr/>
        <p:txBody>
          <a:bodyPr/>
          <a:lstStyle/>
          <a:p>
            <a:r>
              <a:rPr lang="en-US" sz="3200" b="1" dirty="0"/>
              <a:t>10.5.1 Different types of graphics that can be used in presentation software</a:t>
            </a:r>
          </a:p>
        </p:txBody>
      </p:sp>
      <p:sp>
        <p:nvSpPr>
          <p:cNvPr id="4" name="Subtitle 2"/>
          <p:cNvSpPr txBox="1">
            <a:spLocks/>
          </p:cNvSpPr>
          <p:nvPr/>
        </p:nvSpPr>
        <p:spPr bwMode="auto">
          <a:xfrm>
            <a:off x="4932040" y="990600"/>
            <a:ext cx="4085454" cy="56279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t>PowerPoint has a set of drawing tools used to place lines, shapes, figures, WordArt, and text on a slide. PowerPoint's drawing tools are similar to drawing tools in other graphics programs. To use these tools, make sure you are in Slide View.</a:t>
            </a:r>
            <a:endParaRPr lang="en-US" sz="2800" dirty="0"/>
          </a:p>
        </p:txBody>
      </p:sp>
    </p:spTree>
    <p:extLst>
      <p:ext uri="{BB962C8B-B14F-4D97-AF65-F5344CB8AC3E}">
        <p14:creationId xmlns:p14="http://schemas.microsoft.com/office/powerpoint/2010/main" val="1985479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10.5.2 Inserting the different types of graphics on a slide</a:t>
            </a:r>
          </a:p>
        </p:txBody>
      </p:sp>
      <p:sp>
        <p:nvSpPr>
          <p:cNvPr id="3075" name="Subtitle 2"/>
          <p:cNvSpPr>
            <a:spLocks noGrp="1"/>
          </p:cNvSpPr>
          <p:nvPr>
            <p:ph idx="1"/>
          </p:nvPr>
        </p:nvSpPr>
        <p:spPr>
          <a:xfrm>
            <a:off x="0" y="908720"/>
            <a:ext cx="9144000" cy="5760640"/>
          </a:xfrm>
        </p:spPr>
        <p:txBody>
          <a:bodyPr/>
          <a:lstStyle/>
          <a:p>
            <a:pPr lvl="0"/>
            <a:r>
              <a:rPr lang="en-GB" sz="2800" b="1" dirty="0"/>
              <a:t>To Insert a Picture: </a:t>
            </a:r>
            <a:r>
              <a:rPr lang="en-GB" sz="2800" dirty="0"/>
              <a:t>Click the </a:t>
            </a:r>
            <a:r>
              <a:rPr lang="en-GB" sz="2800" b="1" dirty="0"/>
              <a:t>Insert </a:t>
            </a:r>
            <a:r>
              <a:rPr lang="en-GB" sz="2800" dirty="0"/>
              <a:t>tab on the Ribbon and click the </a:t>
            </a:r>
            <a:r>
              <a:rPr lang="en-GB" sz="2800" b="1" dirty="0"/>
              <a:t>Picture </a:t>
            </a:r>
            <a:r>
              <a:rPr lang="en-GB" sz="2800" dirty="0"/>
              <a:t>button in the Illustrations group. Browse to the picture you want to insert and click </a:t>
            </a:r>
            <a:r>
              <a:rPr lang="en-GB" sz="2800" b="1" dirty="0"/>
              <a:t>Insert</a:t>
            </a:r>
            <a:r>
              <a:rPr lang="en-GB" sz="2800" dirty="0"/>
              <a:t>. </a:t>
            </a:r>
          </a:p>
          <a:p>
            <a:pPr lvl="0"/>
            <a:endParaRPr lang="en-GB" sz="2800" dirty="0"/>
          </a:p>
          <a:p>
            <a:pPr lvl="0"/>
            <a:endParaRPr lang="en-GB" sz="2800" dirty="0"/>
          </a:p>
          <a:p>
            <a:pPr lvl="0"/>
            <a:endParaRPr lang="en-US" sz="2800" dirty="0"/>
          </a:p>
          <a:p>
            <a:pPr lvl="0"/>
            <a:r>
              <a:rPr lang="en-GB" sz="2800" b="1" dirty="0"/>
              <a:t>To Draw a Shape: </a:t>
            </a:r>
            <a:r>
              <a:rPr lang="en-GB" sz="2800" dirty="0"/>
              <a:t>Click the </a:t>
            </a:r>
            <a:r>
              <a:rPr lang="en-GB" sz="2800" b="1" dirty="0"/>
              <a:t>Insert </a:t>
            </a:r>
            <a:r>
              <a:rPr lang="en-GB" sz="2800" dirty="0"/>
              <a:t>tab on the Ribbon, click the </a:t>
            </a:r>
            <a:r>
              <a:rPr lang="en-GB" sz="2800" b="1" dirty="0"/>
              <a:t>Shapes </a:t>
            </a:r>
            <a:r>
              <a:rPr lang="en-GB" sz="2800" dirty="0"/>
              <a:t>button in the Shapes group, and select the shape you want to insert. Then, click where you want to draw the shape and drag until the shape reaches the desired size. Hold down the </a:t>
            </a:r>
            <a:r>
              <a:rPr lang="en-GB" sz="2800" b="1" dirty="0"/>
              <a:t>&lt;Shift&gt; </a:t>
            </a:r>
            <a:r>
              <a:rPr lang="en-GB" sz="2800" dirty="0"/>
              <a:t>key while you drag to draw a perfectly proportioned shape or straight line. </a:t>
            </a:r>
            <a:endParaRPr lang="en-US" sz="2800" dirty="0"/>
          </a:p>
        </p:txBody>
      </p:sp>
      <p:pic>
        <p:nvPicPr>
          <p:cNvPr id="2" name="Picture 1"/>
          <p:cNvPicPr>
            <a:picLocks noChangeAspect="1"/>
          </p:cNvPicPr>
          <p:nvPr/>
        </p:nvPicPr>
        <p:blipFill>
          <a:blip r:embed="rId3"/>
          <a:stretch>
            <a:fillRect/>
          </a:stretch>
        </p:blipFill>
        <p:spPr>
          <a:xfrm>
            <a:off x="1619672" y="2276872"/>
            <a:ext cx="5138340" cy="1697983"/>
          </a:xfrm>
          <a:prstGeom prst="rect">
            <a:avLst/>
          </a:prstGeom>
        </p:spPr>
      </p:pic>
    </p:spTree>
    <p:extLst>
      <p:ext uri="{BB962C8B-B14F-4D97-AF65-F5344CB8AC3E}">
        <p14:creationId xmlns:p14="http://schemas.microsoft.com/office/powerpoint/2010/main" val="2432001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10.5.3 Manipulating and organizing graphics on a slide</a:t>
            </a:r>
          </a:p>
        </p:txBody>
      </p:sp>
      <p:sp>
        <p:nvSpPr>
          <p:cNvPr id="3075" name="Subtitle 2"/>
          <p:cNvSpPr>
            <a:spLocks noGrp="1"/>
          </p:cNvSpPr>
          <p:nvPr>
            <p:ph idx="1"/>
          </p:nvPr>
        </p:nvSpPr>
        <p:spPr>
          <a:xfrm>
            <a:off x="0" y="1052736"/>
            <a:ext cx="9144000" cy="5544616"/>
          </a:xfrm>
        </p:spPr>
        <p:txBody>
          <a:bodyPr/>
          <a:lstStyle/>
          <a:p>
            <a:pPr lvl="0"/>
            <a:r>
              <a:rPr lang="en-US" sz="2600" dirty="0"/>
              <a:t> </a:t>
            </a:r>
            <a:r>
              <a:rPr lang="en-GB" sz="2600" b="1" dirty="0"/>
              <a:t>To Format an Object: </a:t>
            </a:r>
            <a:r>
              <a:rPr lang="en-GB" sz="2600" dirty="0"/>
              <a:t>Double-click the object and use the commands located on the Format tab. </a:t>
            </a:r>
            <a:endParaRPr lang="en-US" sz="2600" dirty="0"/>
          </a:p>
          <a:p>
            <a:pPr lvl="0"/>
            <a:r>
              <a:rPr lang="en-GB" sz="2600" b="1" dirty="0"/>
              <a:t>To Move an Object: </a:t>
            </a:r>
            <a:r>
              <a:rPr lang="en-GB" sz="2600" dirty="0"/>
              <a:t>Click the object and drag it to a new location. Release the mouse button when you’re finished. </a:t>
            </a:r>
            <a:endParaRPr lang="en-US" sz="2600" dirty="0"/>
          </a:p>
          <a:p>
            <a:pPr lvl="0"/>
            <a:r>
              <a:rPr lang="en-GB" sz="2600" b="1" dirty="0"/>
              <a:t>To Resize an Object: </a:t>
            </a:r>
            <a:r>
              <a:rPr lang="en-GB" sz="2600" dirty="0"/>
              <a:t>Click the object to select it, click and drag one of its sizing handles (0), and release the mouse button when the object reaches the desired size. Hold down the </a:t>
            </a:r>
            <a:r>
              <a:rPr lang="en-GB" sz="2600" b="1" dirty="0"/>
              <a:t>&lt;Shift&gt; </a:t>
            </a:r>
            <a:r>
              <a:rPr lang="en-GB" sz="2600" dirty="0"/>
              <a:t>key while dragging to maintain the object’s proportions while resizing it. </a:t>
            </a:r>
          </a:p>
          <a:p>
            <a:pPr lvl="0"/>
            <a:r>
              <a:rPr lang="en-GB" sz="2600" dirty="0"/>
              <a:t>To apply advanced effects, right click and select “Format …” then use the options in the Format task pane.</a:t>
            </a:r>
            <a:endParaRPr lang="en-US" sz="2600" dirty="0"/>
          </a:p>
          <a:p>
            <a:pPr lvl="0"/>
            <a:r>
              <a:rPr lang="en-GB" sz="2600" b="1" dirty="0"/>
              <a:t>To Delete an Object: </a:t>
            </a:r>
            <a:r>
              <a:rPr lang="en-GB" sz="2600" dirty="0"/>
              <a:t>Select the object and press the </a:t>
            </a:r>
            <a:r>
              <a:rPr lang="en-GB" sz="2600" b="1" dirty="0"/>
              <a:t>&lt;Delete&gt; </a:t>
            </a:r>
            <a:r>
              <a:rPr lang="en-GB" sz="2600" dirty="0"/>
              <a:t>key. </a:t>
            </a:r>
            <a:endParaRPr lang="en-US" sz="2600" dirty="0"/>
          </a:p>
        </p:txBody>
      </p:sp>
    </p:spTree>
    <p:extLst>
      <p:ext uri="{BB962C8B-B14F-4D97-AF65-F5344CB8AC3E}">
        <p14:creationId xmlns:p14="http://schemas.microsoft.com/office/powerpoint/2010/main" val="1542779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10.5.4 Inserting text boxes on a slide</a:t>
            </a:r>
          </a:p>
        </p:txBody>
      </p:sp>
      <p:sp>
        <p:nvSpPr>
          <p:cNvPr id="3075" name="Subtitle 2"/>
          <p:cNvSpPr>
            <a:spLocks noGrp="1"/>
          </p:cNvSpPr>
          <p:nvPr>
            <p:ph idx="1"/>
          </p:nvPr>
        </p:nvSpPr>
        <p:spPr>
          <a:xfrm>
            <a:off x="0" y="1052736"/>
            <a:ext cx="9144000" cy="5544616"/>
          </a:xfrm>
        </p:spPr>
        <p:txBody>
          <a:bodyPr/>
          <a:lstStyle/>
          <a:p>
            <a:pPr lvl="0"/>
            <a:r>
              <a:rPr lang="en-US" dirty="0"/>
              <a:t>You can use text boxes to place text anywhere on a slide, such as outside a text placeholder.</a:t>
            </a:r>
          </a:p>
          <a:p>
            <a:pPr lvl="0"/>
            <a:r>
              <a:rPr lang="en-US" dirty="0"/>
              <a:t> For example, you can add a caption to a picture  by creating a text box and positioning it near the picture. </a:t>
            </a:r>
          </a:p>
          <a:p>
            <a:pPr lvl="0"/>
            <a:r>
              <a:rPr lang="en-US" dirty="0"/>
              <a:t>Also, a text box is handy if you want to add text to a shape, but you don't want the text to attach to the shape. </a:t>
            </a:r>
          </a:p>
          <a:p>
            <a:pPr lvl="0"/>
            <a:r>
              <a:rPr lang="en-US" dirty="0"/>
              <a:t>You can add a border, fill, shadow, or three-dimensional (3-D) effect to text in a text box.</a:t>
            </a:r>
          </a:p>
        </p:txBody>
      </p:sp>
    </p:spTree>
    <p:extLst>
      <p:ext uri="{BB962C8B-B14F-4D97-AF65-F5344CB8AC3E}">
        <p14:creationId xmlns:p14="http://schemas.microsoft.com/office/powerpoint/2010/main" val="3020360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10.5.4 Inserting text boxes on a slide</a:t>
            </a:r>
          </a:p>
        </p:txBody>
      </p:sp>
      <p:sp>
        <p:nvSpPr>
          <p:cNvPr id="3075" name="Subtitle 2"/>
          <p:cNvSpPr>
            <a:spLocks noGrp="1"/>
          </p:cNvSpPr>
          <p:nvPr>
            <p:ph idx="1"/>
          </p:nvPr>
        </p:nvSpPr>
        <p:spPr>
          <a:xfrm>
            <a:off x="0" y="1052736"/>
            <a:ext cx="9144000" cy="5544616"/>
          </a:xfrm>
        </p:spPr>
        <p:txBody>
          <a:bodyPr/>
          <a:lstStyle/>
          <a:p>
            <a:pPr lvl="0"/>
            <a:r>
              <a:rPr lang="en-US" sz="2600" b="1" dirty="0"/>
              <a:t>To add a text box:</a:t>
            </a:r>
          </a:p>
          <a:p>
            <a:pPr marL="514350" lvl="0" indent="-514350">
              <a:buFont typeface="+mj-lt"/>
              <a:buAutoNum type="arabicPeriod"/>
            </a:pPr>
            <a:r>
              <a:rPr lang="en-US" sz="2600" dirty="0"/>
              <a:t>On the Insert tab, in the Text group, click Text Box. </a:t>
            </a:r>
          </a:p>
          <a:p>
            <a:pPr marL="514350" lvl="0" indent="-514350">
              <a:buFont typeface="+mj-lt"/>
              <a:buAutoNum type="arabicPeriod"/>
            </a:pPr>
            <a:r>
              <a:rPr lang="en-US" sz="2600" dirty="0"/>
              <a:t>Click the slide, and then drag the pointer to draw the text box.</a:t>
            </a:r>
          </a:p>
          <a:p>
            <a:pPr marL="514350" lvl="0" indent="-514350">
              <a:buFont typeface="+mj-lt"/>
              <a:buAutoNum type="arabicPeriod"/>
            </a:pPr>
            <a:r>
              <a:rPr lang="en-US" sz="2600" dirty="0"/>
              <a:t>Click inside the text box, and then type or paste the text.</a:t>
            </a:r>
          </a:p>
          <a:p>
            <a:pPr marL="0" lvl="0" indent="0">
              <a:buNone/>
            </a:pPr>
            <a:endParaRPr lang="en-US" sz="2600" dirty="0"/>
          </a:p>
          <a:p>
            <a:pPr marL="0" lvl="0" indent="0">
              <a:buNone/>
            </a:pPr>
            <a:r>
              <a:rPr lang="en-US" sz="2600" dirty="0"/>
              <a:t>NB: You can add text to the</a:t>
            </a:r>
            <a:br>
              <a:rPr lang="en-US" sz="2600" dirty="0"/>
            </a:br>
            <a:r>
              <a:rPr lang="en-US" sz="2600" dirty="0"/>
              <a:t> following areas in a slide:</a:t>
            </a:r>
          </a:p>
          <a:p>
            <a:pPr marL="514350" lvl="0" indent="-514350">
              <a:buFont typeface="+mj-lt"/>
              <a:buAutoNum type="arabicPeriod"/>
            </a:pPr>
            <a:r>
              <a:rPr lang="en-US" sz="2600" dirty="0"/>
              <a:t> Placeholder</a:t>
            </a:r>
          </a:p>
          <a:p>
            <a:pPr marL="514350" lvl="0" indent="-514350">
              <a:buFont typeface="+mj-lt"/>
              <a:buAutoNum type="arabicPeriod"/>
            </a:pPr>
            <a:r>
              <a:rPr lang="en-US" sz="2600" dirty="0"/>
              <a:t> Shape </a:t>
            </a:r>
          </a:p>
          <a:p>
            <a:pPr marL="514350" lvl="0" indent="-514350">
              <a:buFont typeface="+mj-lt"/>
              <a:buAutoNum type="arabicPeriod"/>
            </a:pPr>
            <a:r>
              <a:rPr lang="en-US" sz="2600" dirty="0"/>
              <a:t>Text box </a:t>
            </a:r>
          </a:p>
          <a:p>
            <a:pPr marL="0" lvl="0" indent="0">
              <a:buNone/>
            </a:pPr>
            <a:endParaRPr lang="en-US" sz="2600" dirty="0"/>
          </a:p>
          <a:p>
            <a:pPr lvl="0"/>
            <a:endParaRPr lang="en-US" sz="2600" dirty="0"/>
          </a:p>
        </p:txBody>
      </p:sp>
      <p:pic>
        <p:nvPicPr>
          <p:cNvPr id="4" name="Picture 3" descr="Slide with text added"/>
          <p:cNvPicPr/>
          <p:nvPr/>
        </p:nvPicPr>
        <p:blipFill>
          <a:blip r:embed="rId3">
            <a:extLst>
              <a:ext uri="{28A0092B-C50C-407E-A947-70E740481C1C}">
                <a14:useLocalDpi xmlns:a14="http://schemas.microsoft.com/office/drawing/2010/main" val="0"/>
              </a:ext>
            </a:extLst>
          </a:blip>
          <a:srcRect/>
          <a:stretch>
            <a:fillRect/>
          </a:stretch>
        </p:blipFill>
        <p:spPr bwMode="auto">
          <a:xfrm>
            <a:off x="4900465" y="2976243"/>
            <a:ext cx="4236560" cy="3647271"/>
          </a:xfrm>
          <a:prstGeom prst="rect">
            <a:avLst/>
          </a:prstGeom>
          <a:noFill/>
          <a:ln>
            <a:noFill/>
          </a:ln>
        </p:spPr>
      </p:pic>
    </p:spTree>
    <p:extLst>
      <p:ext uri="{BB962C8B-B14F-4D97-AF65-F5344CB8AC3E}">
        <p14:creationId xmlns:p14="http://schemas.microsoft.com/office/powerpoint/2010/main" val="2855499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6: Presentation Output</a:t>
            </a:r>
          </a:p>
        </p:txBody>
      </p:sp>
      <p:sp>
        <p:nvSpPr>
          <p:cNvPr id="3075" name="Subtitle 2"/>
          <p:cNvSpPr>
            <a:spLocks noGrp="1"/>
          </p:cNvSpPr>
          <p:nvPr>
            <p:ph sz="half" idx="1"/>
          </p:nvPr>
        </p:nvSpPr>
        <p:spPr>
          <a:xfrm>
            <a:off x="0" y="1071546"/>
            <a:ext cx="5652120" cy="5500726"/>
          </a:xfrm>
        </p:spPr>
        <p:txBody>
          <a:bodyPr/>
          <a:lstStyle/>
          <a:p>
            <a:pPr marL="0" indent="0">
              <a:buNone/>
            </a:pPr>
            <a:r>
              <a:rPr lang="en-US" sz="4000" b="1" dirty="0"/>
              <a:t>Sub topic Objectives:</a:t>
            </a:r>
          </a:p>
          <a:p>
            <a:pPr marL="514350" indent="-514350">
              <a:buFont typeface="+mj-lt"/>
              <a:buAutoNum type="arabicPeriod"/>
            </a:pPr>
            <a:r>
              <a:rPr lang="en-GB" sz="3200" dirty="0"/>
              <a:t>Using transitional effects  </a:t>
            </a:r>
          </a:p>
          <a:p>
            <a:pPr marL="514350" indent="-514350">
              <a:buFont typeface="+mj-lt"/>
              <a:buAutoNum type="arabicPeriod"/>
            </a:pPr>
            <a:r>
              <a:rPr lang="en-GB" sz="3200" dirty="0"/>
              <a:t>Using animation effects </a:t>
            </a:r>
          </a:p>
          <a:p>
            <a:pPr marL="514350" indent="-514350">
              <a:buFont typeface="+mj-lt"/>
              <a:buAutoNum type="arabicPeriod"/>
            </a:pPr>
            <a:r>
              <a:rPr lang="en-GB" sz="3200" dirty="0"/>
              <a:t>Adding presenter notes on a slide.</a:t>
            </a:r>
          </a:p>
          <a:p>
            <a:pPr marL="514350" indent="-514350">
              <a:buFont typeface="+mj-lt"/>
              <a:buAutoNum type="arabicPeriod"/>
            </a:pPr>
            <a:r>
              <a:rPr lang="en-GB" sz="3200" dirty="0"/>
              <a:t>Navigation:</a:t>
            </a:r>
          </a:p>
          <a:p>
            <a:pPr marL="914400" lvl="1" indent="-514350"/>
            <a:r>
              <a:rPr lang="en-GB" sz="2800" dirty="0"/>
              <a:t>creates links between slides and other files.</a:t>
            </a:r>
          </a:p>
          <a:p>
            <a:pPr marL="914400" lvl="1" indent="-514350"/>
            <a:r>
              <a:rPr lang="en-GB" sz="2800" dirty="0"/>
              <a:t>re-arranging slides.   </a:t>
            </a:r>
          </a:p>
        </p:txBody>
      </p:sp>
      <p:sp>
        <p:nvSpPr>
          <p:cNvPr id="2" name="Content Placeholder 1"/>
          <p:cNvSpPr>
            <a:spLocks noGrp="1"/>
          </p:cNvSpPr>
          <p:nvPr>
            <p:ph sz="half" idx="2"/>
          </p:nvPr>
        </p:nvSpPr>
        <p:spPr>
          <a:xfrm>
            <a:off x="5652120" y="1071546"/>
            <a:ext cx="3491880" cy="5500726"/>
          </a:xfrm>
        </p:spPr>
        <p:txBody>
          <a:bodyPr/>
          <a:lstStyle/>
          <a:p>
            <a:pPr marL="514350" indent="-514350">
              <a:buFont typeface="+mj-lt"/>
              <a:buAutoNum type="arabicPeriod" startAt="5"/>
            </a:pPr>
            <a:r>
              <a:rPr lang="en-GB" sz="3200" dirty="0"/>
              <a:t>Checking spelling. </a:t>
            </a:r>
          </a:p>
          <a:p>
            <a:pPr marL="514350" indent="-514350">
              <a:buFont typeface="+mj-lt"/>
              <a:buAutoNum type="arabicPeriod" startAt="5"/>
            </a:pPr>
            <a:r>
              <a:rPr lang="en-GB" sz="3200" dirty="0"/>
              <a:t>saving a presentation in appropriate output formats. </a:t>
            </a:r>
          </a:p>
          <a:p>
            <a:pPr marL="514350" indent="-514350">
              <a:buFont typeface="+mj-lt"/>
              <a:buAutoNum type="arabicPeriod" startAt="5"/>
            </a:pPr>
            <a:r>
              <a:rPr lang="en-GB" sz="3200" dirty="0"/>
              <a:t>choosing printer options and printing a presentation. </a:t>
            </a:r>
          </a:p>
          <a:p>
            <a:pPr marL="514350" indent="-514350">
              <a:buFont typeface="+mj-lt"/>
              <a:buAutoNum type="arabicPeriod" startAt="5"/>
            </a:pPr>
            <a:endParaRPr lang="en-GB" sz="3200" dirty="0"/>
          </a:p>
        </p:txBody>
      </p:sp>
    </p:spTree>
    <p:extLst>
      <p:ext uri="{BB962C8B-B14F-4D97-AF65-F5344CB8AC3E}">
        <p14:creationId xmlns:p14="http://schemas.microsoft.com/office/powerpoint/2010/main" val="219485068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dirty="0"/>
              <a:t>10.6.1 Using transitional effects  </a:t>
            </a:r>
          </a:p>
        </p:txBody>
      </p:sp>
      <p:sp>
        <p:nvSpPr>
          <p:cNvPr id="3075" name="Subtitle 2"/>
          <p:cNvSpPr>
            <a:spLocks noGrp="1"/>
          </p:cNvSpPr>
          <p:nvPr>
            <p:ph idx="1"/>
          </p:nvPr>
        </p:nvSpPr>
        <p:spPr>
          <a:xfrm>
            <a:off x="0" y="1052736"/>
            <a:ext cx="9144000" cy="5544616"/>
          </a:xfrm>
        </p:spPr>
        <p:txBody>
          <a:bodyPr/>
          <a:lstStyle/>
          <a:p>
            <a:r>
              <a:rPr lang="en-GB" sz="2800" dirty="0"/>
              <a:t>Slide transitions are visual effects that occur in Slide Show view when you move from one slide to the next. You can control the speed of each slide transition effect, and you can also add sound. PowerPoint includes many different types of slide transitions, including (but not limited to) the following: </a:t>
            </a:r>
          </a:p>
          <a:p>
            <a:pPr marL="0" indent="0">
              <a:buNone/>
            </a:pPr>
            <a:br>
              <a:rPr lang="en-GB" sz="2800" dirty="0"/>
            </a:br>
            <a:endParaRPr lang="en-GB" sz="2800" dirty="0"/>
          </a:p>
          <a:p>
            <a:pPr marL="0" indent="0">
              <a:buNone/>
            </a:pPr>
            <a:r>
              <a:rPr lang="en-US" sz="2800" dirty="0">
                <a:solidFill>
                  <a:srgbClr val="0070C0"/>
                </a:solidFill>
              </a:rPr>
              <a:t>1</a:t>
            </a:r>
            <a:r>
              <a:rPr lang="en-US" sz="2800" dirty="0"/>
              <a:t> No transition  </a:t>
            </a:r>
            <a:r>
              <a:rPr lang="en-US" sz="2800" dirty="0">
                <a:solidFill>
                  <a:srgbClr val="0070C0"/>
                </a:solidFill>
              </a:rPr>
              <a:t>2.</a:t>
            </a:r>
            <a:r>
              <a:rPr lang="en-US" sz="2800" dirty="0"/>
              <a:t> Blinds Horizontal,  </a:t>
            </a:r>
            <a:r>
              <a:rPr lang="en-US" sz="2800" dirty="0">
                <a:solidFill>
                  <a:srgbClr val="0070C0"/>
                </a:solidFill>
              </a:rPr>
              <a:t>3</a:t>
            </a:r>
            <a:r>
              <a:rPr lang="en-US" sz="2800" dirty="0"/>
              <a:t>-Blinds Vertical,  </a:t>
            </a:r>
            <a:r>
              <a:rPr lang="en-US" sz="2800" dirty="0">
                <a:solidFill>
                  <a:srgbClr val="0070C0"/>
                </a:solidFill>
              </a:rPr>
              <a:t>4</a:t>
            </a:r>
            <a:r>
              <a:rPr lang="en-US" sz="2800" dirty="0"/>
              <a:t>-Box In,  </a:t>
            </a:r>
            <a:r>
              <a:rPr lang="en-US" sz="2800" dirty="0">
                <a:solidFill>
                  <a:srgbClr val="0070C0"/>
                </a:solidFill>
              </a:rPr>
              <a:t>5</a:t>
            </a:r>
            <a:r>
              <a:rPr lang="en-US" sz="2800" dirty="0"/>
              <a:t>-Box Out,  </a:t>
            </a:r>
            <a:r>
              <a:rPr lang="en-US" sz="2800" dirty="0">
                <a:solidFill>
                  <a:srgbClr val="0070C0"/>
                </a:solidFill>
              </a:rPr>
              <a:t>6</a:t>
            </a:r>
            <a:r>
              <a:rPr lang="en-US" sz="2800" dirty="0"/>
              <a:t>-Checkerboard Across,  </a:t>
            </a:r>
            <a:r>
              <a:rPr lang="en-US" sz="2800" dirty="0">
                <a:solidFill>
                  <a:srgbClr val="0070C0"/>
                </a:solidFill>
              </a:rPr>
              <a:t>7</a:t>
            </a:r>
            <a:r>
              <a:rPr lang="en-US" sz="2800" dirty="0"/>
              <a:t>-Checkerboard Down,  </a:t>
            </a:r>
            <a:r>
              <a:rPr lang="en-US" sz="2800" dirty="0">
                <a:solidFill>
                  <a:srgbClr val="0070C0"/>
                </a:solidFill>
              </a:rPr>
              <a:t>8-</a:t>
            </a:r>
            <a:r>
              <a:rPr lang="en-US" sz="2800" dirty="0"/>
              <a:t>Comb Horizontal,  </a:t>
            </a:r>
            <a:r>
              <a:rPr lang="en-US" sz="2800" dirty="0">
                <a:solidFill>
                  <a:srgbClr val="0070C0"/>
                </a:solidFill>
              </a:rPr>
              <a:t>9</a:t>
            </a:r>
            <a:r>
              <a:rPr lang="en-US" sz="2800" dirty="0"/>
              <a:t>-Comb Vertical, etc.</a:t>
            </a:r>
          </a:p>
          <a:p>
            <a:pPr marL="0" indent="0">
              <a:buNone/>
            </a:pPr>
            <a:r>
              <a:rPr lang="en-US" sz="2000" dirty="0"/>
              <a:t>NB: To see more transition effects, on the transitions menu, click the More button, as shown in the diagram above.</a:t>
            </a:r>
          </a:p>
        </p:txBody>
      </p:sp>
      <p:pic>
        <p:nvPicPr>
          <p:cNvPr id="4" name="Picture 3" descr="Slide transitions"/>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212976"/>
            <a:ext cx="6768752" cy="1473632"/>
          </a:xfrm>
          <a:prstGeom prst="rect">
            <a:avLst/>
          </a:prstGeom>
          <a:noFill/>
          <a:ln>
            <a:noFill/>
          </a:ln>
        </p:spPr>
      </p:pic>
    </p:spTree>
    <p:extLst>
      <p:ext uri="{BB962C8B-B14F-4D97-AF65-F5344CB8AC3E}">
        <p14:creationId xmlns:p14="http://schemas.microsoft.com/office/powerpoint/2010/main" val="366392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10.1.3 Functions of presentation software </a:t>
            </a:r>
          </a:p>
        </p:txBody>
      </p:sp>
      <p:sp>
        <p:nvSpPr>
          <p:cNvPr id="3075" name="Subtitle 2"/>
          <p:cNvSpPr>
            <a:spLocks noGrp="1"/>
          </p:cNvSpPr>
          <p:nvPr>
            <p:ph idx="1"/>
          </p:nvPr>
        </p:nvSpPr>
        <p:spPr>
          <a:xfrm>
            <a:off x="-1" y="980728"/>
            <a:ext cx="8964489" cy="3528392"/>
          </a:xfrm>
        </p:spPr>
        <p:txBody>
          <a:bodyPr/>
          <a:lstStyle/>
          <a:p>
            <a:pPr marL="0" indent="0">
              <a:buNone/>
            </a:pPr>
            <a:r>
              <a:rPr lang="en-GB" sz="2800" dirty="0"/>
              <a:t>Presentation software usually plays three major functions: </a:t>
            </a:r>
          </a:p>
          <a:p>
            <a:pPr lvl="0"/>
            <a:r>
              <a:rPr lang="en-GB" sz="2800" dirty="0"/>
              <a:t>A slide editing that allows text and graphics to be inserted and formatted, </a:t>
            </a:r>
          </a:p>
          <a:p>
            <a:pPr lvl="0"/>
            <a:r>
              <a:rPr lang="en-GB" sz="2800" dirty="0"/>
              <a:t>Inserting and manipulating animations and </a:t>
            </a:r>
          </a:p>
          <a:p>
            <a:pPr lvl="0"/>
            <a:r>
              <a:rPr lang="en-GB" sz="2800" dirty="0"/>
              <a:t>A slide-show system to display the content.</a:t>
            </a:r>
          </a:p>
        </p:txBody>
      </p:sp>
      <p:pic>
        <p:nvPicPr>
          <p:cNvPr id="5" name="Picture 4"/>
          <p:cNvPicPr>
            <a:picLocks noChangeAspect="1" noChangeArrowheads="1"/>
          </p:cNvPicPr>
          <p:nvPr/>
        </p:nvPicPr>
        <p:blipFill>
          <a:blip r:embed="rId3"/>
          <a:srcRect l="56683" t="34033" r="28596" b="43935"/>
          <a:stretch>
            <a:fillRect/>
          </a:stretch>
        </p:blipFill>
        <p:spPr bwMode="auto">
          <a:xfrm>
            <a:off x="4939553" y="3474853"/>
            <a:ext cx="3124200" cy="2921000"/>
          </a:xfrm>
          <a:prstGeom prst="rect">
            <a:avLst/>
          </a:prstGeom>
          <a:noFill/>
          <a:ln w="9525">
            <a:noFill/>
            <a:miter lim="800000"/>
            <a:headEnd/>
            <a:tailEnd/>
          </a:ln>
        </p:spPr>
      </p:pic>
      <p:pic>
        <p:nvPicPr>
          <p:cNvPr id="6" name="Picture 5"/>
          <p:cNvPicPr>
            <a:picLocks noChangeAspect="1" noChangeArrowheads="1"/>
          </p:cNvPicPr>
          <p:nvPr/>
        </p:nvPicPr>
        <p:blipFill>
          <a:blip r:embed="rId3"/>
          <a:srcRect l="36525" t="52673" r="57764" b="37613"/>
          <a:stretch>
            <a:fillRect/>
          </a:stretch>
        </p:blipFill>
        <p:spPr bwMode="auto">
          <a:xfrm>
            <a:off x="8063753" y="5301208"/>
            <a:ext cx="1066800" cy="1143000"/>
          </a:xfrm>
          <a:prstGeom prst="rect">
            <a:avLst/>
          </a:prstGeom>
          <a:noFill/>
          <a:ln w="9525">
            <a:noFill/>
            <a:miter lim="800000"/>
            <a:headEnd/>
            <a:tailEnd/>
          </a:ln>
        </p:spPr>
      </p:pic>
      <p:pic>
        <p:nvPicPr>
          <p:cNvPr id="2"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566928"/>
            <a:ext cx="40386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300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dirty="0"/>
              <a:t>10.6.1 Using transitional effects  </a:t>
            </a:r>
          </a:p>
        </p:txBody>
      </p:sp>
      <p:sp>
        <p:nvSpPr>
          <p:cNvPr id="3075" name="Subtitle 2"/>
          <p:cNvSpPr>
            <a:spLocks noGrp="1"/>
          </p:cNvSpPr>
          <p:nvPr>
            <p:ph idx="1"/>
          </p:nvPr>
        </p:nvSpPr>
        <p:spPr>
          <a:xfrm>
            <a:off x="0" y="1052736"/>
            <a:ext cx="3923928" cy="5544616"/>
          </a:xfrm>
        </p:spPr>
        <p:txBody>
          <a:bodyPr/>
          <a:lstStyle/>
          <a:p>
            <a:r>
              <a:rPr lang="en-US" sz="2700" dirty="0"/>
              <a:t>You can choose from the variations of a transitions from the available Effect Options.</a:t>
            </a:r>
          </a:p>
          <a:p>
            <a:r>
              <a:rPr lang="en-US" sz="2700" dirty="0"/>
              <a:t>To set the slide transition speed, in the Timing group, enter the duration you want. </a:t>
            </a:r>
          </a:p>
          <a:p>
            <a:r>
              <a:rPr lang="en-US" sz="2700" dirty="0"/>
              <a:t>To Add the same slide transition to all of the slides in your presentation,</a:t>
            </a:r>
            <a:br>
              <a:rPr lang="en-US" sz="2700" dirty="0"/>
            </a:br>
            <a:r>
              <a:rPr lang="en-US" sz="2700" dirty="0"/>
              <a:t> click Apply to All.</a:t>
            </a:r>
          </a:p>
        </p:txBody>
      </p:sp>
      <p:pic>
        <p:nvPicPr>
          <p:cNvPr id="3" name="Picture 2"/>
          <p:cNvPicPr>
            <a:picLocks noChangeAspect="1"/>
          </p:cNvPicPr>
          <p:nvPr/>
        </p:nvPicPr>
        <p:blipFill rotWithShape="1">
          <a:blip r:embed="rId3"/>
          <a:srcRect r="8950"/>
          <a:stretch/>
        </p:blipFill>
        <p:spPr>
          <a:xfrm>
            <a:off x="4093076" y="1556792"/>
            <a:ext cx="5040560" cy="4155468"/>
          </a:xfrm>
          <a:prstGeom prst="rect">
            <a:avLst/>
          </a:prstGeom>
        </p:spPr>
      </p:pic>
    </p:spTree>
    <p:extLst>
      <p:ext uri="{BB962C8B-B14F-4D97-AF65-F5344CB8AC3E}">
        <p14:creationId xmlns:p14="http://schemas.microsoft.com/office/powerpoint/2010/main" val="38304084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dirty="0"/>
              <a:t>10.6.2 Using animation effects </a:t>
            </a:r>
          </a:p>
        </p:txBody>
      </p:sp>
      <p:sp>
        <p:nvSpPr>
          <p:cNvPr id="3075" name="Subtitle 2"/>
          <p:cNvSpPr>
            <a:spLocks noGrp="1"/>
          </p:cNvSpPr>
          <p:nvPr>
            <p:ph idx="1"/>
          </p:nvPr>
        </p:nvSpPr>
        <p:spPr>
          <a:xfrm>
            <a:off x="0" y="980728"/>
            <a:ext cx="9144000" cy="5544616"/>
          </a:xfrm>
        </p:spPr>
        <p:txBody>
          <a:bodyPr/>
          <a:lstStyle/>
          <a:p>
            <a:r>
              <a:rPr lang="en-GB" sz="2400" dirty="0"/>
              <a:t>Animations are motion effects applied to particular objects on a slide. You can animate the text, Charts, pictures, shapes, tables, SmartArt graphics, and other objects in your PowerPoint presentation. Effects can make an object appear, disappear, or move. They can make an object change size or </a:t>
            </a:r>
            <a:r>
              <a:rPr lang="en-GB" sz="2400" dirty="0" err="1"/>
              <a:t>color</a:t>
            </a:r>
            <a:r>
              <a:rPr lang="en-GB" sz="2800" dirty="0"/>
              <a:t>. </a:t>
            </a:r>
            <a:endParaRPr lang="en-US" sz="2800" dirty="0"/>
          </a:p>
          <a:p>
            <a:r>
              <a:rPr lang="en-GB" sz="2400" b="1" dirty="0"/>
              <a:t>To apply an animation:</a:t>
            </a:r>
            <a:endParaRPr lang="en-US" sz="2400" dirty="0"/>
          </a:p>
          <a:p>
            <a:pPr lvl="1"/>
            <a:r>
              <a:rPr lang="en-GB" sz="2000" dirty="0"/>
              <a:t>Select the object or text on the slide that you want to animate.</a:t>
            </a:r>
            <a:endParaRPr lang="en-US" sz="2000" dirty="0"/>
          </a:p>
          <a:p>
            <a:pPr lvl="1"/>
            <a:r>
              <a:rPr lang="en-GB" sz="2000" dirty="0"/>
              <a:t>On the </a:t>
            </a:r>
            <a:r>
              <a:rPr lang="en-GB" sz="2000" b="1" dirty="0"/>
              <a:t>Animations</a:t>
            </a:r>
            <a:r>
              <a:rPr lang="en-GB" sz="2000" dirty="0"/>
              <a:t> tab of the ribbon, click </a:t>
            </a:r>
            <a:r>
              <a:rPr lang="en-GB" sz="2000" b="1" dirty="0"/>
              <a:t>Add Animation</a:t>
            </a:r>
            <a:r>
              <a:rPr lang="en-GB" sz="2000" dirty="0"/>
              <a:t>, and choose an animation effect to apply to the selected object.</a:t>
            </a:r>
            <a:endParaRPr lang="en-US" sz="2000" dirty="0"/>
          </a:p>
        </p:txBody>
      </p:sp>
      <p:pic>
        <p:nvPicPr>
          <p:cNvPr id="2" name="Picture 1"/>
          <p:cNvPicPr>
            <a:picLocks noChangeAspect="1"/>
          </p:cNvPicPr>
          <p:nvPr/>
        </p:nvPicPr>
        <p:blipFill>
          <a:blip r:embed="rId3"/>
          <a:stretch>
            <a:fillRect/>
          </a:stretch>
        </p:blipFill>
        <p:spPr>
          <a:xfrm>
            <a:off x="57150" y="4365104"/>
            <a:ext cx="9029700" cy="2257425"/>
          </a:xfrm>
          <a:prstGeom prst="rect">
            <a:avLst/>
          </a:prstGeom>
        </p:spPr>
      </p:pic>
    </p:spTree>
    <p:extLst>
      <p:ext uri="{BB962C8B-B14F-4D97-AF65-F5344CB8AC3E}">
        <p14:creationId xmlns:p14="http://schemas.microsoft.com/office/powerpoint/2010/main" val="2273631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dirty="0"/>
              <a:t>10.6.2 Using animation effects </a:t>
            </a:r>
          </a:p>
        </p:txBody>
      </p:sp>
      <p:sp>
        <p:nvSpPr>
          <p:cNvPr id="3075" name="Subtitle 2"/>
          <p:cNvSpPr>
            <a:spLocks noGrp="1"/>
          </p:cNvSpPr>
          <p:nvPr>
            <p:ph idx="1"/>
          </p:nvPr>
        </p:nvSpPr>
        <p:spPr>
          <a:xfrm>
            <a:off x="0" y="980728"/>
            <a:ext cx="9144000" cy="5544616"/>
          </a:xfrm>
        </p:spPr>
        <p:txBody>
          <a:bodyPr/>
          <a:lstStyle/>
          <a:p>
            <a:r>
              <a:rPr lang="en-GB" sz="2400" dirty="0"/>
              <a:t>Animations are motion effects applied to particular objects on a slide. You can animate the text, Charts, pictures, shapes, tables, SmartArt graphics, and other objects in your PowerPoint presentation. Effects can make an object appear, disappear, or move. They can make an object change size or </a:t>
            </a:r>
            <a:r>
              <a:rPr lang="en-GB" sz="2400" dirty="0" err="1"/>
              <a:t>color</a:t>
            </a:r>
            <a:r>
              <a:rPr lang="en-GB" sz="2800" dirty="0"/>
              <a:t>. </a:t>
            </a:r>
            <a:endParaRPr lang="en-US" sz="2800" dirty="0"/>
          </a:p>
          <a:p>
            <a:r>
              <a:rPr lang="en-GB" sz="2400" b="1" dirty="0"/>
              <a:t>To apply an animation:</a:t>
            </a:r>
            <a:endParaRPr lang="en-US" sz="2400" dirty="0"/>
          </a:p>
          <a:p>
            <a:pPr lvl="1"/>
            <a:r>
              <a:rPr lang="en-GB" sz="2000" dirty="0"/>
              <a:t>Select the object or text on the slide that you want to animate.</a:t>
            </a:r>
            <a:endParaRPr lang="en-US" sz="2000" dirty="0"/>
          </a:p>
          <a:p>
            <a:pPr lvl="1"/>
            <a:r>
              <a:rPr lang="en-GB" sz="2000" dirty="0"/>
              <a:t>On the </a:t>
            </a:r>
            <a:r>
              <a:rPr lang="en-GB" sz="2000" b="1" dirty="0"/>
              <a:t>Animations</a:t>
            </a:r>
            <a:r>
              <a:rPr lang="en-GB" sz="2000" dirty="0"/>
              <a:t> tab of the ribbon, click </a:t>
            </a:r>
            <a:r>
              <a:rPr lang="en-GB" sz="2000" b="1" dirty="0"/>
              <a:t>Add Animation</a:t>
            </a:r>
            <a:r>
              <a:rPr lang="en-GB" sz="2000" dirty="0"/>
              <a:t>, and choose an animation effect to apply to the selected object.</a:t>
            </a:r>
            <a:endParaRPr lang="en-US" sz="2000" dirty="0"/>
          </a:p>
        </p:txBody>
      </p:sp>
      <p:pic>
        <p:nvPicPr>
          <p:cNvPr id="2" name="Picture 1"/>
          <p:cNvPicPr>
            <a:picLocks noChangeAspect="1"/>
          </p:cNvPicPr>
          <p:nvPr/>
        </p:nvPicPr>
        <p:blipFill>
          <a:blip r:embed="rId3"/>
          <a:stretch>
            <a:fillRect/>
          </a:stretch>
        </p:blipFill>
        <p:spPr>
          <a:xfrm>
            <a:off x="57150" y="4365104"/>
            <a:ext cx="9029700" cy="2257425"/>
          </a:xfrm>
          <a:prstGeom prst="rect">
            <a:avLst/>
          </a:prstGeom>
        </p:spPr>
      </p:pic>
    </p:spTree>
    <p:extLst>
      <p:ext uri="{BB962C8B-B14F-4D97-AF65-F5344CB8AC3E}">
        <p14:creationId xmlns:p14="http://schemas.microsoft.com/office/powerpoint/2010/main" val="1398409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10.6.3 Adding presenter notes on a slide</a:t>
            </a:r>
          </a:p>
        </p:txBody>
      </p:sp>
      <p:sp>
        <p:nvSpPr>
          <p:cNvPr id="3075" name="Subtitle 2"/>
          <p:cNvSpPr>
            <a:spLocks noGrp="1"/>
          </p:cNvSpPr>
          <p:nvPr>
            <p:ph idx="1"/>
          </p:nvPr>
        </p:nvSpPr>
        <p:spPr>
          <a:xfrm>
            <a:off x="0" y="980728"/>
            <a:ext cx="9144000" cy="1872208"/>
          </a:xfrm>
        </p:spPr>
        <p:txBody>
          <a:bodyPr/>
          <a:lstStyle/>
          <a:p>
            <a:r>
              <a:rPr lang="en-GB" sz="2800" dirty="0"/>
              <a:t>You can use the notes pane in Normal view to  write additional private notes about your slides, (which will not be seen by your audience.)</a:t>
            </a:r>
            <a:endParaRPr lang="en-US" sz="2800" dirty="0"/>
          </a:p>
        </p:txBody>
      </p:sp>
      <p:pic>
        <p:nvPicPr>
          <p:cNvPr id="7" name="Picture 6" descr="Notes pane in normal view"/>
          <p:cNvPicPr/>
          <p:nvPr/>
        </p:nvPicPr>
        <p:blipFill>
          <a:blip r:embed="rId3">
            <a:extLst>
              <a:ext uri="{28A0092B-C50C-407E-A947-70E740481C1C}">
                <a14:useLocalDpi xmlns:a14="http://schemas.microsoft.com/office/drawing/2010/main" val="0"/>
              </a:ext>
            </a:extLst>
          </a:blip>
          <a:srcRect/>
          <a:stretch>
            <a:fillRect/>
          </a:stretch>
        </p:blipFill>
        <p:spPr bwMode="auto">
          <a:xfrm>
            <a:off x="148043" y="2712784"/>
            <a:ext cx="3940289" cy="3024336"/>
          </a:xfrm>
          <a:prstGeom prst="rect">
            <a:avLst/>
          </a:prstGeom>
          <a:noFill/>
          <a:ln>
            <a:noFill/>
          </a:ln>
        </p:spPr>
      </p:pic>
      <p:sp>
        <p:nvSpPr>
          <p:cNvPr id="3" name="Rectangle 2"/>
          <p:cNvSpPr/>
          <p:nvPr/>
        </p:nvSpPr>
        <p:spPr>
          <a:xfrm>
            <a:off x="4290407" y="2712784"/>
            <a:ext cx="4667864" cy="3970318"/>
          </a:xfrm>
          <a:prstGeom prst="rect">
            <a:avLst/>
          </a:prstGeom>
        </p:spPr>
        <p:txBody>
          <a:bodyPr wrap="square">
            <a:spAutoFit/>
          </a:bodyPr>
          <a:lstStyle/>
          <a:p>
            <a:r>
              <a:rPr lang="en-GB" sz="2800" dirty="0">
                <a:solidFill>
                  <a:srgbClr val="000000"/>
                </a:solidFill>
                <a:latin typeface="Mangal"/>
                <a:ea typeface="Calibri" panose="020F0502020204030204" pitchFamily="34" charset="0"/>
                <a:cs typeface="Times New Roman" panose="02020603050405020304" pitchFamily="18" charset="0"/>
              </a:rPr>
              <a:t>You can type and format your notes as you work in Normal view, but to see how your notes pages will be printed and to see the full effect of any text formatting, such as font </a:t>
            </a:r>
            <a:r>
              <a:rPr lang="en-GB" sz="2800" dirty="0" err="1">
                <a:solidFill>
                  <a:srgbClr val="000000"/>
                </a:solidFill>
                <a:latin typeface="Mangal"/>
                <a:ea typeface="Calibri" panose="020F0502020204030204" pitchFamily="34" charset="0"/>
                <a:cs typeface="Times New Roman" panose="02020603050405020304" pitchFamily="18" charset="0"/>
              </a:rPr>
              <a:t>colors</a:t>
            </a:r>
            <a:r>
              <a:rPr lang="en-GB" sz="2800" dirty="0">
                <a:solidFill>
                  <a:srgbClr val="000000"/>
                </a:solidFill>
                <a:latin typeface="Mangal"/>
                <a:ea typeface="Calibri" panose="020F0502020204030204" pitchFamily="34" charset="0"/>
                <a:cs typeface="Times New Roman" panose="02020603050405020304" pitchFamily="18" charset="0"/>
              </a:rPr>
              <a:t>, you have to switch to Notes Page view. </a:t>
            </a:r>
            <a:endParaRPr lang="en-US" sz="2800" dirty="0"/>
          </a:p>
        </p:txBody>
      </p:sp>
      <p:sp>
        <p:nvSpPr>
          <p:cNvPr id="4" name="TextBox 3"/>
          <p:cNvSpPr txBox="1"/>
          <p:nvPr/>
        </p:nvSpPr>
        <p:spPr>
          <a:xfrm>
            <a:off x="292059" y="5229200"/>
            <a:ext cx="3559861" cy="369332"/>
          </a:xfrm>
          <a:prstGeom prst="rect">
            <a:avLst/>
          </a:prstGeom>
          <a:noFill/>
        </p:spPr>
        <p:txBody>
          <a:bodyPr wrap="square" rtlCol="0">
            <a:spAutoFit/>
          </a:bodyPr>
          <a:lstStyle/>
          <a:p>
            <a:r>
              <a:rPr lang="en-US" dirty="0"/>
              <a:t>Notes area below the slide</a:t>
            </a:r>
          </a:p>
        </p:txBody>
      </p:sp>
    </p:spTree>
    <p:extLst>
      <p:ext uri="{BB962C8B-B14F-4D97-AF65-F5344CB8AC3E}">
        <p14:creationId xmlns:p14="http://schemas.microsoft.com/office/powerpoint/2010/main" val="2925723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10.6.3 Adding presenter notes on a slide</a:t>
            </a:r>
          </a:p>
        </p:txBody>
      </p:sp>
      <p:sp>
        <p:nvSpPr>
          <p:cNvPr id="3075" name="Subtitle 2"/>
          <p:cNvSpPr>
            <a:spLocks noGrp="1"/>
          </p:cNvSpPr>
          <p:nvPr>
            <p:ph idx="1"/>
          </p:nvPr>
        </p:nvSpPr>
        <p:spPr>
          <a:xfrm>
            <a:off x="-1" y="908720"/>
            <a:ext cx="6013167" cy="5688632"/>
          </a:xfrm>
        </p:spPr>
        <p:txBody>
          <a:bodyPr/>
          <a:lstStyle/>
          <a:p>
            <a:r>
              <a:rPr lang="en-GB" dirty="0"/>
              <a:t>The Notes page View shows an image of a slide, along with the notes that go with that slide. </a:t>
            </a:r>
          </a:p>
          <a:p>
            <a:pPr marL="971550" lvl="1" indent="-514350">
              <a:buFont typeface="+mj-lt"/>
              <a:buAutoNum type="arabicPeriod"/>
            </a:pPr>
            <a:r>
              <a:rPr lang="en-US" dirty="0"/>
              <a:t> Notes pages include your notes and each slide in the presentation.</a:t>
            </a:r>
          </a:p>
          <a:p>
            <a:pPr marL="971550" lvl="1" indent="-514350">
              <a:buFont typeface="+mj-lt"/>
              <a:buAutoNum type="arabicPeriod"/>
            </a:pPr>
            <a:r>
              <a:rPr lang="en-US" dirty="0"/>
              <a:t> Each slide is printed on its own notes page.</a:t>
            </a:r>
          </a:p>
          <a:p>
            <a:pPr marL="971550" lvl="1" indent="-514350">
              <a:buFont typeface="+mj-lt"/>
              <a:buAutoNum type="arabicPeriod"/>
            </a:pPr>
            <a:r>
              <a:rPr lang="en-US" dirty="0"/>
              <a:t> Your notes accompany the slide.</a:t>
            </a:r>
          </a:p>
          <a:p>
            <a:pPr marL="971550" lvl="1" indent="-514350">
              <a:buFont typeface="+mj-lt"/>
              <a:buAutoNum type="arabicPeriod"/>
            </a:pPr>
            <a:r>
              <a:rPr lang="en-US" dirty="0"/>
              <a:t> Data such as charts or pictures can be added to your notes pages.</a:t>
            </a:r>
          </a:p>
          <a:p>
            <a:pPr lvl="1"/>
            <a:endParaRPr lang="en-US" dirty="0"/>
          </a:p>
        </p:txBody>
      </p:sp>
      <p:pic>
        <p:nvPicPr>
          <p:cNvPr id="8" name="Picture 7" descr="Notes pages"/>
          <p:cNvPicPr/>
          <p:nvPr/>
        </p:nvPicPr>
        <p:blipFill>
          <a:blip r:embed="rId3">
            <a:extLst>
              <a:ext uri="{28A0092B-C50C-407E-A947-70E740481C1C}">
                <a14:useLocalDpi xmlns:a14="http://schemas.microsoft.com/office/drawing/2010/main" val="0"/>
              </a:ext>
            </a:extLst>
          </a:blip>
          <a:srcRect/>
          <a:stretch>
            <a:fillRect/>
          </a:stretch>
        </p:blipFill>
        <p:spPr bwMode="auto">
          <a:xfrm>
            <a:off x="6013167" y="2852936"/>
            <a:ext cx="3095337" cy="3294301"/>
          </a:xfrm>
          <a:prstGeom prst="rect">
            <a:avLst/>
          </a:prstGeom>
          <a:noFill/>
          <a:ln>
            <a:noFill/>
          </a:ln>
        </p:spPr>
      </p:pic>
    </p:spTree>
    <p:extLst>
      <p:ext uri="{BB962C8B-B14F-4D97-AF65-F5344CB8AC3E}">
        <p14:creationId xmlns:p14="http://schemas.microsoft.com/office/powerpoint/2010/main" val="2239599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10.6.4 Navigation using action buttons and hyperlinks </a:t>
            </a:r>
            <a:endParaRPr lang="en-US" sz="3600" dirty="0"/>
          </a:p>
        </p:txBody>
      </p:sp>
      <p:sp>
        <p:nvSpPr>
          <p:cNvPr id="3" name="Content Placeholder 2"/>
          <p:cNvSpPr>
            <a:spLocks noGrp="1"/>
          </p:cNvSpPr>
          <p:nvPr>
            <p:ph sz="half" idx="1"/>
          </p:nvPr>
        </p:nvSpPr>
        <p:spPr>
          <a:xfrm>
            <a:off x="0" y="1071546"/>
            <a:ext cx="3347864" cy="5500726"/>
          </a:xfrm>
        </p:spPr>
        <p:txBody>
          <a:bodyPr/>
          <a:lstStyle/>
          <a:p>
            <a:r>
              <a:rPr lang="en-GB" sz="2400" dirty="0"/>
              <a:t>A </a:t>
            </a:r>
            <a:r>
              <a:rPr lang="en-GB" sz="2400" b="1" dirty="0"/>
              <a:t>hyperlink</a:t>
            </a:r>
            <a:r>
              <a:rPr lang="en-GB" sz="2400" dirty="0"/>
              <a:t> is a connection from one slide to another slide in the same presentation or to a slide in another presentation, an e-mail address, a Web page, or a file.</a:t>
            </a:r>
            <a:endParaRPr lang="en-US" sz="2400" dirty="0"/>
          </a:p>
          <a:p>
            <a:r>
              <a:rPr lang="en-GB" sz="2400" dirty="0"/>
              <a:t>You can create a hyperlink from text or from any object, such as a picture, graph, shape, or WordArt .</a:t>
            </a:r>
            <a:endParaRPr lang="en-US" sz="2400" dirty="0"/>
          </a:p>
        </p:txBody>
      </p:sp>
      <p:sp>
        <p:nvSpPr>
          <p:cNvPr id="5" name="Content Placeholder 4"/>
          <p:cNvSpPr>
            <a:spLocks noGrp="1"/>
          </p:cNvSpPr>
          <p:nvPr>
            <p:ph sz="half" idx="2"/>
          </p:nvPr>
        </p:nvSpPr>
        <p:spPr>
          <a:xfrm>
            <a:off x="2915816" y="1071546"/>
            <a:ext cx="6228184" cy="5500726"/>
          </a:xfrm>
        </p:spPr>
        <p:txBody>
          <a:bodyPr/>
          <a:lstStyle/>
          <a:p>
            <a:r>
              <a:rPr lang="en-GB" sz="2000" b="1" dirty="0"/>
              <a:t>To create a hyperlink to a slide in the same presentation </a:t>
            </a:r>
            <a:endParaRPr lang="en-US" sz="2000" dirty="0"/>
          </a:p>
          <a:p>
            <a:pPr lvl="1"/>
            <a:r>
              <a:rPr lang="en-GB" sz="1800" dirty="0"/>
              <a:t>In Normal view, select the text or the object that you want to use as a hyperlink. </a:t>
            </a:r>
            <a:endParaRPr lang="en-US" sz="1800" dirty="0"/>
          </a:p>
          <a:p>
            <a:pPr lvl="1"/>
            <a:r>
              <a:rPr lang="en-GB" sz="1800" dirty="0"/>
              <a:t>On the Insert tab, in the Links group, click Hyperlink. Or press </a:t>
            </a:r>
            <a:r>
              <a:rPr lang="en-GB" sz="1800" dirty="0" err="1"/>
              <a:t>Ctrl+K</a:t>
            </a:r>
            <a:r>
              <a:rPr lang="en-GB" sz="1800" dirty="0"/>
              <a:t>.</a:t>
            </a:r>
            <a:endParaRPr lang="en-US" sz="1800" dirty="0"/>
          </a:p>
          <a:p>
            <a:pPr lvl="1"/>
            <a:r>
              <a:rPr lang="en-GB" sz="1800" dirty="0"/>
              <a:t>Under Link to, click </a:t>
            </a:r>
            <a:r>
              <a:rPr lang="en-GB" sz="1800" b="1" dirty="0"/>
              <a:t>A place in this document</a:t>
            </a:r>
            <a:r>
              <a:rPr lang="en-GB" sz="1800" dirty="0"/>
              <a:t>, click the slide that you want to use as the hyperlink destination.</a:t>
            </a:r>
            <a:endParaRPr lang="en-US" sz="1800" dirty="0"/>
          </a:p>
          <a:p>
            <a:endParaRPr lang="en-US" sz="1800" dirty="0"/>
          </a:p>
          <a:p>
            <a:endParaRPr lang="en-US" sz="1800" dirty="0"/>
          </a:p>
        </p:txBody>
      </p:sp>
      <p:pic>
        <p:nvPicPr>
          <p:cNvPr id="6" name="Picture 5"/>
          <p:cNvPicPr>
            <a:picLocks noChangeAspect="1"/>
          </p:cNvPicPr>
          <p:nvPr/>
        </p:nvPicPr>
        <p:blipFill>
          <a:blip r:embed="rId3"/>
          <a:stretch>
            <a:fillRect/>
          </a:stretch>
        </p:blipFill>
        <p:spPr>
          <a:xfrm>
            <a:off x="3347864" y="3573016"/>
            <a:ext cx="5729921" cy="2999256"/>
          </a:xfrm>
          <a:prstGeom prst="rect">
            <a:avLst/>
          </a:prstGeom>
        </p:spPr>
      </p:pic>
    </p:spTree>
    <p:extLst>
      <p:ext uri="{BB962C8B-B14F-4D97-AF65-F5344CB8AC3E}">
        <p14:creationId xmlns:p14="http://schemas.microsoft.com/office/powerpoint/2010/main" val="89081940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10.6.4 Navigation using action buttons and hyperlinks </a:t>
            </a:r>
            <a:endParaRPr lang="en-US" sz="3600" dirty="0"/>
          </a:p>
        </p:txBody>
      </p:sp>
      <p:sp>
        <p:nvSpPr>
          <p:cNvPr id="3" name="Content Placeholder 2"/>
          <p:cNvSpPr>
            <a:spLocks noGrp="1"/>
          </p:cNvSpPr>
          <p:nvPr>
            <p:ph sz="half" idx="1"/>
          </p:nvPr>
        </p:nvSpPr>
        <p:spPr>
          <a:xfrm>
            <a:off x="0" y="1071546"/>
            <a:ext cx="9144000" cy="5500726"/>
          </a:xfrm>
        </p:spPr>
        <p:txBody>
          <a:bodyPr/>
          <a:lstStyle/>
          <a:p>
            <a:r>
              <a:rPr lang="en-GB" sz="3200" dirty="0"/>
              <a:t>An </a:t>
            </a:r>
            <a:r>
              <a:rPr lang="en-GB" sz="3200" b="1" dirty="0"/>
              <a:t>action button </a:t>
            </a:r>
            <a:r>
              <a:rPr lang="en-GB" sz="3200" dirty="0"/>
              <a:t>is a button that you can insert into your presentation and define hyperlinks for. Action buttons contain shapes, such as right and left arrows, and commonly understood symbols for going to home, next slides, </a:t>
            </a:r>
            <a:r>
              <a:rPr lang="en-GB" sz="3200" dirty="0" err="1"/>
              <a:t>etc</a:t>
            </a:r>
            <a:r>
              <a:rPr lang="en-GB" sz="3200" dirty="0"/>
              <a:t> and for playing movies or sounds on </a:t>
            </a:r>
            <a:r>
              <a:rPr lang="en-GB" sz="3200" i="1" dirty="0"/>
              <a:t>mouse-click</a:t>
            </a:r>
            <a:r>
              <a:rPr lang="en-GB" sz="3200" dirty="0"/>
              <a:t> or on </a:t>
            </a:r>
            <a:r>
              <a:rPr lang="en-GB" sz="3200" i="1" dirty="0"/>
              <a:t>mouse-over.</a:t>
            </a:r>
          </a:p>
          <a:p>
            <a:endParaRPr lang="en-GB" sz="3200" dirty="0"/>
          </a:p>
          <a:p>
            <a:r>
              <a:rPr lang="en-GB" sz="3200" dirty="0"/>
              <a:t>Action buttons are most commonly used for self-running presentations — for example, presentations that are shown repeatedly at a booth or kiosk.</a:t>
            </a:r>
            <a:endParaRPr lang="en-US" sz="3200" dirty="0"/>
          </a:p>
        </p:txBody>
      </p:sp>
      <p:sp>
        <p:nvSpPr>
          <p:cNvPr id="4" name="Action Button: Back or Previous 3">
            <a:hlinkClick r:id="" action="ppaction://hlinkshowjump?jump=previousslide" highlightClick="1"/>
          </p:cNvPr>
          <p:cNvSpPr/>
          <p:nvPr/>
        </p:nvSpPr>
        <p:spPr>
          <a:xfrm>
            <a:off x="1691680" y="4221088"/>
            <a:ext cx="648072" cy="432048"/>
          </a:xfrm>
          <a:prstGeom prst="actionButtonBackPreviou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Action Button: Forward or Next 6">
            <a:hlinkClick r:id="" action="ppaction://hlinkshowjump?jump=nextslide" highlightClick="1"/>
            <a:hlinkHover r:id="" action="ppaction://hlinkshowjump?jump=nextslide"/>
          </p:cNvPr>
          <p:cNvSpPr/>
          <p:nvPr/>
        </p:nvSpPr>
        <p:spPr>
          <a:xfrm>
            <a:off x="2555776" y="4221088"/>
            <a:ext cx="576064" cy="432048"/>
          </a:xfrm>
          <a:prstGeom prst="actionButtonForwardNex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Action Button: Beginning 7">
            <a:hlinkClick r:id="" action="ppaction://hlinkshowjump?jump=firstslide" highlightClick="1"/>
          </p:cNvPr>
          <p:cNvSpPr/>
          <p:nvPr/>
        </p:nvSpPr>
        <p:spPr>
          <a:xfrm>
            <a:off x="3563888" y="4221088"/>
            <a:ext cx="648072" cy="432048"/>
          </a:xfrm>
          <a:prstGeom prst="actionButtonBeginning">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Action Button: End 8">
            <a:hlinkClick r:id="" action="ppaction://hlinkshowjump?jump=lastslide" highlightClick="1"/>
          </p:cNvPr>
          <p:cNvSpPr/>
          <p:nvPr/>
        </p:nvSpPr>
        <p:spPr>
          <a:xfrm>
            <a:off x="4499992" y="4221088"/>
            <a:ext cx="612576" cy="432048"/>
          </a:xfrm>
          <a:prstGeom prst="actionButtonEn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Action Button: Home 9">
            <a:hlinkClick r:id="" action="ppaction://hlinkshowjump?jump=firstslide" highlightClick="1"/>
          </p:cNvPr>
          <p:cNvSpPr/>
          <p:nvPr/>
        </p:nvSpPr>
        <p:spPr>
          <a:xfrm>
            <a:off x="5436096" y="4221088"/>
            <a:ext cx="648072" cy="432048"/>
          </a:xfrm>
          <a:prstGeom prst="actionButtonHom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Action Button: Return 10">
            <a:hlinkClick r:id="" action="ppaction://hlinkshowjump?jump=endshow" highlightClick="1"/>
          </p:cNvPr>
          <p:cNvSpPr/>
          <p:nvPr/>
        </p:nvSpPr>
        <p:spPr>
          <a:xfrm>
            <a:off x="6372200" y="4221088"/>
            <a:ext cx="504056" cy="432048"/>
          </a:xfrm>
          <a:prstGeom prst="actionButtonRetur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Action Button: Information 12">
            <a:hlinkClick r:id="rId3" action="ppaction://hlinksldjump" highlightClick="1"/>
          </p:cNvPr>
          <p:cNvSpPr/>
          <p:nvPr/>
        </p:nvSpPr>
        <p:spPr>
          <a:xfrm>
            <a:off x="7236296" y="4221088"/>
            <a:ext cx="432048" cy="432048"/>
          </a:xfrm>
          <a:prstGeom prst="actionButtonInformati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2021329"/>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071546"/>
            <a:ext cx="4139952" cy="5500726"/>
          </a:xfrm>
        </p:spPr>
        <p:txBody>
          <a:bodyPr/>
          <a:lstStyle/>
          <a:p>
            <a:r>
              <a:rPr lang="en-GB" sz="2400" dirty="0"/>
              <a:t>On the Insert tab, click the arrow under Shapes and Scroll to the bottom, under </a:t>
            </a:r>
            <a:r>
              <a:rPr lang="en-GB" sz="2400" b="1" dirty="0"/>
              <a:t>Action Buttons</a:t>
            </a:r>
            <a:r>
              <a:rPr lang="en-GB" sz="2400" dirty="0"/>
              <a:t>, click the button that you want to add. </a:t>
            </a:r>
            <a:endParaRPr lang="en-US" sz="2400" dirty="0"/>
          </a:p>
          <a:p>
            <a:pPr lvl="0"/>
            <a:r>
              <a:rPr lang="en-GB" sz="2400" dirty="0"/>
              <a:t>Click a location on the slide, and then drag to draw the shape for the button. </a:t>
            </a:r>
          </a:p>
          <a:p>
            <a:pPr lvl="0"/>
            <a:r>
              <a:rPr lang="en-GB" sz="2400" dirty="0"/>
              <a:t>In the Action Settings dialog box, choose the behaviour of the action button when you click it </a:t>
            </a:r>
            <a:r>
              <a:rPr lang="en-US" sz="2400" dirty="0"/>
              <a:t>or </a:t>
            </a:r>
            <a:r>
              <a:rPr lang="en-GB" sz="2400" dirty="0"/>
              <a:t> when you move the pointer over it, (this is under the Mouse Over tab.</a:t>
            </a:r>
            <a:r>
              <a:rPr lang="en-US" sz="2400" dirty="0"/>
              <a:t>)</a:t>
            </a:r>
          </a:p>
        </p:txBody>
      </p:sp>
      <p:sp>
        <p:nvSpPr>
          <p:cNvPr id="2" name="Title 1"/>
          <p:cNvSpPr>
            <a:spLocks noGrp="1"/>
          </p:cNvSpPr>
          <p:nvPr>
            <p:ph type="title"/>
          </p:nvPr>
        </p:nvSpPr>
        <p:spPr/>
        <p:txBody>
          <a:bodyPr/>
          <a:lstStyle/>
          <a:p>
            <a:r>
              <a:rPr lang="en-US" sz="3600" b="1" dirty="0"/>
              <a:t>10.6.4 Navigation using action buttons and hyperlinks </a:t>
            </a:r>
            <a:endParaRPr lang="en-US" sz="3600" dirty="0"/>
          </a:p>
        </p:txBody>
      </p:sp>
      <p:pic>
        <p:nvPicPr>
          <p:cNvPr id="12" name="Picture 11" descr="D:\Users\Admin\Desktop\action.jpg"/>
          <p:cNvPicPr/>
          <p:nvPr/>
        </p:nvPicPr>
        <p:blipFill rotWithShape="1">
          <a:blip r:embed="rId3">
            <a:extLst>
              <a:ext uri="{28A0092B-C50C-407E-A947-70E740481C1C}">
                <a14:useLocalDpi xmlns:a14="http://schemas.microsoft.com/office/drawing/2010/main" val="0"/>
              </a:ext>
            </a:extLst>
          </a:blip>
          <a:srcRect l="29035" r="3567"/>
          <a:stretch/>
        </p:blipFill>
        <p:spPr bwMode="auto">
          <a:xfrm>
            <a:off x="4388768" y="1090968"/>
            <a:ext cx="4752528" cy="5500726"/>
          </a:xfrm>
          <a:prstGeom prst="rect">
            <a:avLst/>
          </a:prstGeom>
          <a:noFill/>
          <a:ln>
            <a:noFill/>
          </a:ln>
        </p:spPr>
      </p:pic>
    </p:spTree>
    <p:extLst>
      <p:ext uri="{BB962C8B-B14F-4D97-AF65-F5344CB8AC3E}">
        <p14:creationId xmlns:p14="http://schemas.microsoft.com/office/powerpoint/2010/main" val="316432781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071546"/>
            <a:ext cx="5508104" cy="5500726"/>
          </a:xfrm>
        </p:spPr>
        <p:txBody>
          <a:bodyPr/>
          <a:lstStyle/>
          <a:p>
            <a:pPr lvl="0"/>
            <a:r>
              <a:rPr lang="en-GB" dirty="0"/>
              <a:t>To find and fix spelling mistakes in your document more quickly and easily, press F7 or on the Review tab, in the Proofing group, click the </a:t>
            </a:r>
            <a:r>
              <a:rPr lang="en-GB" b="1" dirty="0"/>
              <a:t>Spelling</a:t>
            </a:r>
            <a:r>
              <a:rPr lang="en-GB" dirty="0"/>
              <a:t> Icon.</a:t>
            </a:r>
          </a:p>
          <a:p>
            <a:pPr lvl="0"/>
            <a:r>
              <a:rPr lang="en-GB" dirty="0"/>
              <a:t>If the program finds spelling mistakes, a dialog box or task pane is displayed, and the first misspelled word found by the spelling checker is selected. You decide how you want to resolve each error that the program finds.</a:t>
            </a:r>
            <a:endParaRPr lang="en-US" dirty="0"/>
          </a:p>
        </p:txBody>
      </p:sp>
      <p:sp>
        <p:nvSpPr>
          <p:cNvPr id="2" name="Title 1"/>
          <p:cNvSpPr>
            <a:spLocks noGrp="1"/>
          </p:cNvSpPr>
          <p:nvPr>
            <p:ph type="title"/>
          </p:nvPr>
        </p:nvSpPr>
        <p:spPr/>
        <p:txBody>
          <a:bodyPr/>
          <a:lstStyle/>
          <a:p>
            <a:r>
              <a:rPr lang="en-US" sz="3600" b="1" dirty="0"/>
              <a:t>10.6.5 Checking spelling</a:t>
            </a:r>
            <a:endParaRPr lang="en-US" sz="3600" dirty="0"/>
          </a:p>
        </p:txBody>
      </p:sp>
      <p:grpSp>
        <p:nvGrpSpPr>
          <p:cNvPr id="5" name="Group 4"/>
          <p:cNvGrpSpPr/>
          <p:nvPr/>
        </p:nvGrpSpPr>
        <p:grpSpPr>
          <a:xfrm>
            <a:off x="5386253" y="822472"/>
            <a:ext cx="3722251" cy="5846888"/>
            <a:chOff x="5386253" y="822472"/>
            <a:chExt cx="3722251" cy="5846888"/>
          </a:xfrm>
        </p:grpSpPr>
        <p:pic>
          <p:nvPicPr>
            <p:cNvPr id="4" name="Picture 3"/>
            <p:cNvPicPr>
              <a:picLocks noChangeAspect="1"/>
            </p:cNvPicPr>
            <p:nvPr/>
          </p:nvPicPr>
          <p:blipFill rotWithShape="1">
            <a:blip r:embed="rId3"/>
            <a:srcRect t="88293"/>
            <a:stretch/>
          </p:blipFill>
          <p:spPr>
            <a:xfrm>
              <a:off x="5386253" y="5733256"/>
              <a:ext cx="3722251" cy="936104"/>
            </a:xfrm>
            <a:prstGeom prst="rect">
              <a:avLst/>
            </a:prstGeom>
          </p:spPr>
        </p:pic>
        <p:pic>
          <p:nvPicPr>
            <p:cNvPr id="6" name="Picture 5"/>
            <p:cNvPicPr>
              <a:picLocks noChangeAspect="1"/>
            </p:cNvPicPr>
            <p:nvPr/>
          </p:nvPicPr>
          <p:blipFill rotWithShape="1">
            <a:blip r:embed="rId3"/>
            <a:srcRect b="37928"/>
            <a:stretch/>
          </p:blipFill>
          <p:spPr>
            <a:xfrm>
              <a:off x="5386253" y="822472"/>
              <a:ext cx="3722251" cy="4963276"/>
            </a:xfrm>
            <a:prstGeom prst="rect">
              <a:avLst/>
            </a:prstGeom>
          </p:spPr>
        </p:pic>
      </p:grpSp>
    </p:spTree>
    <p:extLst>
      <p:ext uri="{BB962C8B-B14F-4D97-AF65-F5344CB8AC3E}">
        <p14:creationId xmlns:p14="http://schemas.microsoft.com/office/powerpoint/2010/main" val="229695981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071546"/>
            <a:ext cx="2483769" cy="5500726"/>
          </a:xfrm>
        </p:spPr>
        <p:txBody>
          <a:bodyPr/>
          <a:lstStyle/>
          <a:p>
            <a:pPr lvl="0"/>
            <a:r>
              <a:rPr lang="en-GB" dirty="0"/>
              <a:t>With Microsoft Office PowerPoint you can save your presentation into various file types as shown in the save as dialog box below:</a:t>
            </a:r>
            <a:endParaRPr lang="en-US" dirty="0"/>
          </a:p>
        </p:txBody>
      </p:sp>
      <p:sp>
        <p:nvSpPr>
          <p:cNvPr id="2" name="Title 1"/>
          <p:cNvSpPr>
            <a:spLocks noGrp="1"/>
          </p:cNvSpPr>
          <p:nvPr>
            <p:ph type="title"/>
          </p:nvPr>
        </p:nvSpPr>
        <p:spPr>
          <a:xfrm>
            <a:off x="1295400" y="0"/>
            <a:ext cx="7848600" cy="779317"/>
          </a:xfrm>
        </p:spPr>
        <p:txBody>
          <a:bodyPr/>
          <a:lstStyle/>
          <a:p>
            <a:r>
              <a:rPr lang="en-US" sz="3200" b="1" dirty="0"/>
              <a:t>10.6.6 Saving a presentation in appropriate output formats</a:t>
            </a:r>
            <a:endParaRPr lang="en-US" sz="3200" dirty="0"/>
          </a:p>
        </p:txBody>
      </p:sp>
      <p:pic>
        <p:nvPicPr>
          <p:cNvPr id="7" name="Picture 6"/>
          <p:cNvPicPr/>
          <p:nvPr/>
        </p:nvPicPr>
        <p:blipFill rotWithShape="1">
          <a:blip r:embed="rId3">
            <a:extLst>
              <a:ext uri="{28A0092B-C50C-407E-A947-70E740481C1C}">
                <a14:useLocalDpi xmlns:a14="http://schemas.microsoft.com/office/drawing/2010/main" val="0"/>
              </a:ext>
            </a:extLst>
          </a:blip>
          <a:srcRect l="3069" t="2126"/>
          <a:stretch/>
        </p:blipFill>
        <p:spPr>
          <a:xfrm>
            <a:off x="2411759" y="908719"/>
            <a:ext cx="6732241" cy="5955781"/>
          </a:xfrm>
          <a:prstGeom prst="rect">
            <a:avLst/>
          </a:prstGeom>
        </p:spPr>
      </p:pic>
    </p:spTree>
    <p:extLst>
      <p:ext uri="{BB962C8B-B14F-4D97-AF65-F5344CB8AC3E}">
        <p14:creationId xmlns:p14="http://schemas.microsoft.com/office/powerpoint/2010/main" val="403871326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10.1.4 Purpose &amp; merits of electronic presentations</a:t>
            </a:r>
          </a:p>
        </p:txBody>
      </p:sp>
      <p:sp>
        <p:nvSpPr>
          <p:cNvPr id="3075" name="Subtitle 2"/>
          <p:cNvSpPr>
            <a:spLocks noGrp="1"/>
          </p:cNvSpPr>
          <p:nvPr>
            <p:ph idx="1"/>
          </p:nvPr>
        </p:nvSpPr>
        <p:spPr>
          <a:xfrm>
            <a:off x="-1" y="980728"/>
            <a:ext cx="8964489" cy="5544616"/>
          </a:xfrm>
        </p:spPr>
        <p:txBody>
          <a:bodyPr/>
          <a:lstStyle/>
          <a:p>
            <a:pPr marL="0" indent="0">
              <a:buNone/>
            </a:pPr>
            <a:r>
              <a:rPr lang="en-GB" sz="2800" dirty="0"/>
              <a:t>The main purpose of an electronic presentation is to act as an aid during a speech presentation in the following ways</a:t>
            </a:r>
          </a:p>
          <a:p>
            <a:pPr lvl="0"/>
            <a:r>
              <a:rPr lang="en-GB" sz="2800" dirty="0"/>
              <a:t>It encourages and supports teaching learning process by displaying the content of the presentation. </a:t>
            </a:r>
          </a:p>
          <a:p>
            <a:pPr lvl="0"/>
            <a:r>
              <a:rPr lang="en-GB" sz="2800" dirty="0"/>
              <a:t>Electronic presentations are usually fun to watch. They improve the audience’s learning motivation, increasing materials for study, encouraging interaction between the speaker and the audience. </a:t>
            </a:r>
          </a:p>
          <a:p>
            <a:pPr lvl="0"/>
            <a:r>
              <a:rPr lang="en-GB" sz="2800" dirty="0"/>
              <a:t>Electronic Presentations can be saved in softcopy and reused in future.</a:t>
            </a:r>
          </a:p>
          <a:p>
            <a:r>
              <a:rPr lang="en-GB" sz="2800" dirty="0"/>
              <a:t>Presentation software is able to perform a variety of manipulations, such as editing text before printing it out.</a:t>
            </a:r>
          </a:p>
        </p:txBody>
      </p:sp>
    </p:spTree>
    <p:extLst>
      <p:ext uri="{BB962C8B-B14F-4D97-AF65-F5344CB8AC3E}">
        <p14:creationId xmlns:p14="http://schemas.microsoft.com/office/powerpoint/2010/main" val="3408596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364435749"/>
              </p:ext>
            </p:extLst>
          </p:nvPr>
        </p:nvGraphicFramePr>
        <p:xfrm>
          <a:off x="-36512" y="1052736"/>
          <a:ext cx="9144000" cy="5486400"/>
        </p:xfrm>
        <a:graphic>
          <a:graphicData uri="http://schemas.openxmlformats.org/drawingml/2006/table">
            <a:tbl>
              <a:tblPr firstRow="1" firstCol="1" bandRow="1">
                <a:tableStyleId>{5C22544A-7EE6-4342-B048-85BDC9FD1C3A}</a:tableStyleId>
              </a:tblPr>
              <a:tblGrid>
                <a:gridCol w="1855980">
                  <a:extLst>
                    <a:ext uri="{9D8B030D-6E8A-4147-A177-3AD203B41FA5}">
                      <a16:colId xmlns:a16="http://schemas.microsoft.com/office/drawing/2014/main" val="1849619478"/>
                    </a:ext>
                  </a:extLst>
                </a:gridCol>
                <a:gridCol w="1232249">
                  <a:extLst>
                    <a:ext uri="{9D8B030D-6E8A-4147-A177-3AD203B41FA5}">
                      <a16:colId xmlns:a16="http://schemas.microsoft.com/office/drawing/2014/main" val="2760949844"/>
                    </a:ext>
                  </a:extLst>
                </a:gridCol>
                <a:gridCol w="6055771">
                  <a:extLst>
                    <a:ext uri="{9D8B030D-6E8A-4147-A177-3AD203B41FA5}">
                      <a16:colId xmlns:a16="http://schemas.microsoft.com/office/drawing/2014/main" val="2746732026"/>
                    </a:ext>
                  </a:extLst>
                </a:gridCol>
              </a:tblGrid>
              <a:tr h="104513">
                <a:tc>
                  <a:txBody>
                    <a:bodyPr/>
                    <a:lstStyle/>
                    <a:p>
                      <a:pPr marL="0" marR="0" algn="just">
                        <a:spcBef>
                          <a:spcPts val="0"/>
                        </a:spcBef>
                        <a:spcAft>
                          <a:spcPts val="100"/>
                        </a:spcAft>
                      </a:pPr>
                      <a:r>
                        <a:rPr lang="en-GB" sz="2000" dirty="0">
                          <a:effectLst/>
                        </a:rPr>
                        <a:t>Save As file type</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Extension</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Use to save</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82816585"/>
                  </a:ext>
                </a:extLst>
              </a:tr>
              <a:tr h="209026">
                <a:tc>
                  <a:txBody>
                    <a:bodyPr/>
                    <a:lstStyle/>
                    <a:p>
                      <a:pPr marL="0" marR="0" algn="just">
                        <a:spcBef>
                          <a:spcPts val="0"/>
                        </a:spcBef>
                        <a:spcAft>
                          <a:spcPts val="100"/>
                        </a:spcAft>
                      </a:pPr>
                      <a:r>
                        <a:rPr lang="en-GB" sz="2000">
                          <a:effectLst/>
                        </a:rPr>
                        <a:t>PowerPoint Presentation</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.pptx</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A PowerPoint 2007+ presentation</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452425264"/>
                  </a:ext>
                </a:extLst>
              </a:tr>
              <a:tr h="418052">
                <a:tc>
                  <a:txBody>
                    <a:bodyPr/>
                    <a:lstStyle/>
                    <a:p>
                      <a:pPr marL="0" marR="0" algn="just">
                        <a:spcBef>
                          <a:spcPts val="0"/>
                        </a:spcBef>
                        <a:spcAft>
                          <a:spcPts val="100"/>
                        </a:spcAft>
                      </a:pPr>
                      <a:r>
                        <a:rPr lang="en-GB" sz="2000">
                          <a:effectLst/>
                        </a:rPr>
                        <a:t>PowerPoint Macro-Enabled Presentation</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.pptm</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A presentation that contains </a:t>
                      </a:r>
                      <a:r>
                        <a:rPr lang="en-GB" sz="2000" u="none" strike="noStrike">
                          <a:effectLst/>
                        </a:rPr>
                        <a:t>Visual Basic for Applications (VBA) (Visual Basic for Applications (VBA): A macro-language version of Microsoft Visual Basic that is used to program Microsoft Windows-based applications and is included with several Microsoft programs.)</a:t>
                      </a:r>
                      <a:r>
                        <a:rPr lang="en-GB" sz="2000">
                          <a:effectLst/>
                        </a:rPr>
                        <a:t> code. </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27356262"/>
                  </a:ext>
                </a:extLst>
              </a:tr>
              <a:tr h="209026">
                <a:tc>
                  <a:txBody>
                    <a:bodyPr/>
                    <a:lstStyle/>
                    <a:p>
                      <a:pPr marL="0" marR="0" algn="just">
                        <a:spcBef>
                          <a:spcPts val="0"/>
                        </a:spcBef>
                        <a:spcAft>
                          <a:spcPts val="100"/>
                        </a:spcAft>
                      </a:pPr>
                      <a:r>
                        <a:rPr lang="en-GB" sz="2000" dirty="0">
                          <a:effectLst/>
                        </a:rPr>
                        <a:t>PowerPoint 97-2003 Presentation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.ppt</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A presentation that you can open in PowerPoint 97 to Office PowerPoint 2003. </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311485179"/>
                  </a:ext>
                </a:extLst>
              </a:tr>
              <a:tr h="209026">
                <a:tc>
                  <a:txBody>
                    <a:bodyPr/>
                    <a:lstStyle/>
                    <a:p>
                      <a:pPr marL="0" marR="0" algn="just">
                        <a:spcBef>
                          <a:spcPts val="0"/>
                        </a:spcBef>
                        <a:spcAft>
                          <a:spcPts val="100"/>
                        </a:spcAft>
                      </a:pPr>
                      <a:r>
                        <a:rPr lang="en-GB" sz="2000">
                          <a:effectLst/>
                        </a:rPr>
                        <a:t>PDF Document Format</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.pdf</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A file format developed by Adobe that preserves document formatting. </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014875058"/>
                  </a:ext>
                </a:extLst>
              </a:tr>
              <a:tr h="209026">
                <a:tc>
                  <a:txBody>
                    <a:bodyPr/>
                    <a:lstStyle/>
                    <a:p>
                      <a:pPr marL="0" marR="0" algn="just">
                        <a:spcBef>
                          <a:spcPts val="0"/>
                        </a:spcBef>
                        <a:spcAft>
                          <a:spcPts val="100"/>
                        </a:spcAft>
                      </a:pPr>
                      <a:r>
                        <a:rPr lang="en-GB" sz="2000">
                          <a:effectLst/>
                        </a:rPr>
                        <a:t>XPS Document Format</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.xps</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A new Microsoft electronic paper format for exchanging documents in their final form. </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791375982"/>
                  </a:ext>
                </a:extLst>
              </a:tr>
              <a:tr h="209026">
                <a:tc>
                  <a:txBody>
                    <a:bodyPr/>
                    <a:lstStyle/>
                    <a:p>
                      <a:pPr marL="0" marR="0" algn="just">
                        <a:spcBef>
                          <a:spcPts val="0"/>
                        </a:spcBef>
                        <a:spcAft>
                          <a:spcPts val="100"/>
                        </a:spcAft>
                      </a:pPr>
                      <a:r>
                        <a:rPr lang="en-GB" sz="2000">
                          <a:effectLst/>
                        </a:rPr>
                        <a:t>PowerPoint Design Templates</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.potx</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 presentation as a template that you can use to format future presentations.</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2161311192"/>
                  </a:ext>
                </a:extLst>
              </a:tr>
            </a:tbl>
          </a:graphicData>
        </a:graphic>
      </p:graphicFrame>
      <p:sp>
        <p:nvSpPr>
          <p:cNvPr id="2" name="Title 1"/>
          <p:cNvSpPr>
            <a:spLocks noGrp="1"/>
          </p:cNvSpPr>
          <p:nvPr>
            <p:ph type="title"/>
          </p:nvPr>
        </p:nvSpPr>
        <p:spPr>
          <a:xfrm>
            <a:off x="1295400" y="0"/>
            <a:ext cx="7848600" cy="779317"/>
          </a:xfrm>
        </p:spPr>
        <p:txBody>
          <a:bodyPr/>
          <a:lstStyle/>
          <a:p>
            <a:r>
              <a:rPr lang="en-US" sz="3200" b="1" dirty="0"/>
              <a:t>10.6.6 Saving a presentation in appropriate output formats</a:t>
            </a:r>
            <a:endParaRPr lang="en-US" sz="3200" dirty="0"/>
          </a:p>
        </p:txBody>
      </p:sp>
    </p:spTree>
    <p:extLst>
      <p:ext uri="{BB962C8B-B14F-4D97-AF65-F5344CB8AC3E}">
        <p14:creationId xmlns:p14="http://schemas.microsoft.com/office/powerpoint/2010/main" val="1164107361"/>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465302283"/>
              </p:ext>
            </p:extLst>
          </p:nvPr>
        </p:nvGraphicFramePr>
        <p:xfrm>
          <a:off x="-36512" y="1000472"/>
          <a:ext cx="9144000" cy="5440680"/>
        </p:xfrm>
        <a:graphic>
          <a:graphicData uri="http://schemas.openxmlformats.org/drawingml/2006/table">
            <a:tbl>
              <a:tblPr firstRow="1" firstCol="1" bandRow="1">
                <a:tableStyleId>{5C22544A-7EE6-4342-B048-85BDC9FD1C3A}</a:tableStyleId>
              </a:tblPr>
              <a:tblGrid>
                <a:gridCol w="1855980">
                  <a:extLst>
                    <a:ext uri="{9D8B030D-6E8A-4147-A177-3AD203B41FA5}">
                      <a16:colId xmlns:a16="http://schemas.microsoft.com/office/drawing/2014/main" val="1849619478"/>
                    </a:ext>
                  </a:extLst>
                </a:gridCol>
                <a:gridCol w="1232249">
                  <a:extLst>
                    <a:ext uri="{9D8B030D-6E8A-4147-A177-3AD203B41FA5}">
                      <a16:colId xmlns:a16="http://schemas.microsoft.com/office/drawing/2014/main" val="2760949844"/>
                    </a:ext>
                  </a:extLst>
                </a:gridCol>
                <a:gridCol w="6055771">
                  <a:extLst>
                    <a:ext uri="{9D8B030D-6E8A-4147-A177-3AD203B41FA5}">
                      <a16:colId xmlns:a16="http://schemas.microsoft.com/office/drawing/2014/main" val="2746732026"/>
                    </a:ext>
                  </a:extLst>
                </a:gridCol>
              </a:tblGrid>
              <a:tr h="104513">
                <a:tc>
                  <a:txBody>
                    <a:bodyPr/>
                    <a:lstStyle/>
                    <a:p>
                      <a:pPr marL="0" marR="0" algn="just">
                        <a:spcBef>
                          <a:spcPts val="0"/>
                        </a:spcBef>
                        <a:spcAft>
                          <a:spcPts val="100"/>
                        </a:spcAft>
                      </a:pPr>
                      <a:r>
                        <a:rPr lang="en-GB" sz="2000" dirty="0">
                          <a:effectLst/>
                        </a:rPr>
                        <a:t>Save As file type</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Extension</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Use to save</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82816585"/>
                  </a:ext>
                </a:extLst>
              </a:tr>
              <a:tr h="209026">
                <a:tc>
                  <a:txBody>
                    <a:bodyPr/>
                    <a:lstStyle/>
                    <a:p>
                      <a:pPr marL="0" marR="0" algn="just">
                        <a:spcBef>
                          <a:spcPts val="0"/>
                        </a:spcBef>
                        <a:spcAft>
                          <a:spcPts val="100"/>
                        </a:spcAft>
                      </a:pPr>
                      <a:r>
                        <a:rPr lang="en-GB" sz="2100" dirty="0">
                          <a:effectLst/>
                        </a:rPr>
                        <a:t>PowerPoint Macro-Enabled Design Template</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t>
                      </a:r>
                      <a:r>
                        <a:rPr lang="en-GB" sz="2100" dirty="0" err="1">
                          <a:effectLst/>
                        </a:rPr>
                        <a:t>potm</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 template that includes pre-approved macros that you can add to a template to be used in a presentation.</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452425264"/>
                  </a:ext>
                </a:extLst>
              </a:tr>
              <a:tr h="209026">
                <a:tc>
                  <a:txBody>
                    <a:bodyPr/>
                    <a:lstStyle/>
                    <a:p>
                      <a:pPr marL="0" marR="0" algn="just">
                        <a:spcBef>
                          <a:spcPts val="0"/>
                        </a:spcBef>
                        <a:spcAft>
                          <a:spcPts val="100"/>
                        </a:spcAft>
                      </a:pPr>
                      <a:r>
                        <a:rPr lang="en-GB" sz="2100" dirty="0">
                          <a:effectLst/>
                        </a:rPr>
                        <a:t>PowerPoint 97-2003 Design Template</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.pot</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A template that you can open in PowerPoint 97 to Office PowerPoint 2003.</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68446832"/>
                  </a:ext>
                </a:extLst>
              </a:tr>
              <a:tr h="209026">
                <a:tc>
                  <a:txBody>
                    <a:bodyPr/>
                    <a:lstStyle/>
                    <a:p>
                      <a:pPr marL="0" marR="0" algn="just">
                        <a:spcBef>
                          <a:spcPts val="0"/>
                        </a:spcBef>
                        <a:spcAft>
                          <a:spcPts val="100"/>
                        </a:spcAft>
                      </a:pPr>
                      <a:r>
                        <a:rPr lang="en-GB" sz="2100">
                          <a:effectLst/>
                        </a:rPr>
                        <a:t>Office Theme</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t>
                      </a:r>
                      <a:r>
                        <a:rPr lang="en-GB" sz="2100" dirty="0" err="1">
                          <a:effectLst/>
                        </a:rPr>
                        <a:t>thmx</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A style sheet that includes definitions of a color theme, font theme, and effect theme.</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2146982327"/>
                  </a:ext>
                </a:extLst>
              </a:tr>
              <a:tr h="209026">
                <a:tc>
                  <a:txBody>
                    <a:bodyPr/>
                    <a:lstStyle/>
                    <a:p>
                      <a:pPr marL="0" marR="0" algn="just">
                        <a:spcBef>
                          <a:spcPts val="0"/>
                        </a:spcBef>
                        <a:spcAft>
                          <a:spcPts val="100"/>
                        </a:spcAft>
                      </a:pPr>
                      <a:r>
                        <a:rPr lang="en-GB" sz="2100" dirty="0">
                          <a:effectLst/>
                        </a:rPr>
                        <a:t>PowerPoint Show</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t>
                      </a:r>
                      <a:r>
                        <a:rPr lang="en-GB" sz="2100" dirty="0" err="1">
                          <a:effectLst/>
                        </a:rPr>
                        <a:t>pps</a:t>
                      </a:r>
                      <a:r>
                        <a:rPr lang="en-GB" sz="2100" dirty="0">
                          <a:effectLst/>
                        </a:rPr>
                        <a:t>; .</a:t>
                      </a:r>
                      <a:r>
                        <a:rPr lang="en-GB" sz="2100" dirty="0" err="1">
                          <a:effectLst/>
                        </a:rPr>
                        <a:t>ppsx</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 presentation that always opens in Slide Show view rather than in Normal view.</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2483705074"/>
                  </a:ext>
                </a:extLst>
              </a:tr>
              <a:tr h="209026">
                <a:tc>
                  <a:txBody>
                    <a:bodyPr/>
                    <a:lstStyle/>
                    <a:p>
                      <a:pPr marL="0" marR="0" algn="just">
                        <a:spcBef>
                          <a:spcPts val="0"/>
                        </a:spcBef>
                        <a:spcAft>
                          <a:spcPts val="100"/>
                        </a:spcAft>
                      </a:pPr>
                      <a:r>
                        <a:rPr lang="en-GB" sz="2100">
                          <a:effectLst/>
                        </a:rPr>
                        <a:t>PowerPoint Macro-Enabled Show</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.ppsm</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 slide show that includes pre-approved macros that you can run from within a slide show.</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3908672557"/>
                  </a:ext>
                </a:extLst>
              </a:tr>
              <a:tr h="485328">
                <a:tc>
                  <a:txBody>
                    <a:bodyPr/>
                    <a:lstStyle/>
                    <a:p>
                      <a:pPr marL="0" marR="0" algn="just">
                        <a:spcBef>
                          <a:spcPts val="0"/>
                        </a:spcBef>
                        <a:spcAft>
                          <a:spcPts val="100"/>
                        </a:spcAft>
                      </a:pPr>
                      <a:r>
                        <a:rPr lang="en-GB" sz="2100" dirty="0">
                          <a:effectLst/>
                        </a:rPr>
                        <a:t>PowerPoint 97-2003 Show</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.ppt</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dirty="0">
                          <a:effectLst/>
                        </a:rPr>
                        <a:t>A slide show that you can open in PowerPoint 97 to Office PowerPoint 2003.</a:t>
                      </a:r>
                      <a:endParaRPr lang="en-US" sz="21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783972676"/>
                  </a:ext>
                </a:extLst>
              </a:tr>
            </a:tbl>
          </a:graphicData>
        </a:graphic>
      </p:graphicFrame>
      <p:sp>
        <p:nvSpPr>
          <p:cNvPr id="2" name="Title 1"/>
          <p:cNvSpPr>
            <a:spLocks noGrp="1"/>
          </p:cNvSpPr>
          <p:nvPr>
            <p:ph type="title"/>
          </p:nvPr>
        </p:nvSpPr>
        <p:spPr>
          <a:xfrm>
            <a:off x="1295400" y="0"/>
            <a:ext cx="7848600" cy="779317"/>
          </a:xfrm>
        </p:spPr>
        <p:txBody>
          <a:bodyPr/>
          <a:lstStyle/>
          <a:p>
            <a:r>
              <a:rPr lang="en-US" sz="3200" b="1" dirty="0"/>
              <a:t>10.6.6 Saving a presentation in appropriate output formats</a:t>
            </a:r>
            <a:endParaRPr lang="en-US" sz="3200" dirty="0"/>
          </a:p>
        </p:txBody>
      </p:sp>
    </p:spTree>
    <p:extLst>
      <p:ext uri="{BB962C8B-B14F-4D97-AF65-F5344CB8AC3E}">
        <p14:creationId xmlns:p14="http://schemas.microsoft.com/office/powerpoint/2010/main" val="4009900704"/>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218897557"/>
              </p:ext>
            </p:extLst>
          </p:nvPr>
        </p:nvGraphicFramePr>
        <p:xfrm>
          <a:off x="-35496" y="1000472"/>
          <a:ext cx="9144000" cy="5196840"/>
        </p:xfrm>
        <a:graphic>
          <a:graphicData uri="http://schemas.openxmlformats.org/drawingml/2006/table">
            <a:tbl>
              <a:tblPr firstRow="1" firstCol="1" bandRow="1">
                <a:tableStyleId>{5C22544A-7EE6-4342-B048-85BDC9FD1C3A}</a:tableStyleId>
              </a:tblPr>
              <a:tblGrid>
                <a:gridCol w="1855980">
                  <a:extLst>
                    <a:ext uri="{9D8B030D-6E8A-4147-A177-3AD203B41FA5}">
                      <a16:colId xmlns:a16="http://schemas.microsoft.com/office/drawing/2014/main" val="1849619478"/>
                    </a:ext>
                  </a:extLst>
                </a:gridCol>
                <a:gridCol w="1232249">
                  <a:extLst>
                    <a:ext uri="{9D8B030D-6E8A-4147-A177-3AD203B41FA5}">
                      <a16:colId xmlns:a16="http://schemas.microsoft.com/office/drawing/2014/main" val="2760949844"/>
                    </a:ext>
                  </a:extLst>
                </a:gridCol>
                <a:gridCol w="6055771">
                  <a:extLst>
                    <a:ext uri="{9D8B030D-6E8A-4147-A177-3AD203B41FA5}">
                      <a16:colId xmlns:a16="http://schemas.microsoft.com/office/drawing/2014/main" val="2746732026"/>
                    </a:ext>
                  </a:extLst>
                </a:gridCol>
              </a:tblGrid>
              <a:tr h="104513">
                <a:tc>
                  <a:txBody>
                    <a:bodyPr/>
                    <a:lstStyle/>
                    <a:p>
                      <a:pPr marL="0" marR="0" algn="just">
                        <a:spcBef>
                          <a:spcPts val="0"/>
                        </a:spcBef>
                        <a:spcAft>
                          <a:spcPts val="100"/>
                        </a:spcAft>
                      </a:pPr>
                      <a:r>
                        <a:rPr lang="en-GB" sz="2000" dirty="0">
                          <a:effectLst/>
                        </a:rPr>
                        <a:t>Save As file type</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Extension</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100">
                          <a:effectLst/>
                        </a:rPr>
                        <a:t>Use to save</a:t>
                      </a:r>
                      <a:endParaRPr lang="en-US" sz="21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82816585"/>
                  </a:ext>
                </a:extLst>
              </a:tr>
              <a:tr h="209026">
                <a:tc>
                  <a:txBody>
                    <a:bodyPr/>
                    <a:lstStyle/>
                    <a:p>
                      <a:pPr marL="0" marR="0" algn="just">
                        <a:spcBef>
                          <a:spcPts val="0"/>
                        </a:spcBef>
                        <a:spcAft>
                          <a:spcPts val="100"/>
                        </a:spcAft>
                      </a:pPr>
                      <a:r>
                        <a:rPr lang="en-GB" sz="2000" dirty="0">
                          <a:effectLst/>
                        </a:rPr>
                        <a:t>Single File Web Page</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t>
                      </a:r>
                      <a:r>
                        <a:rPr lang="en-GB" sz="2000" dirty="0" err="1">
                          <a:effectLst/>
                        </a:rPr>
                        <a:t>mht</a:t>
                      </a:r>
                      <a:r>
                        <a:rPr lang="en-GB" sz="2000" dirty="0">
                          <a:effectLst/>
                        </a:rPr>
                        <a:t>; .</a:t>
                      </a:r>
                      <a:r>
                        <a:rPr lang="en-GB" sz="2000" dirty="0" err="1">
                          <a:effectLst/>
                        </a:rPr>
                        <a:t>mhtml</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 Web page as a single file with an .</a:t>
                      </a:r>
                      <a:r>
                        <a:rPr lang="en-GB" sz="2000" dirty="0" err="1">
                          <a:effectLst/>
                        </a:rPr>
                        <a:t>htm</a:t>
                      </a:r>
                      <a:r>
                        <a:rPr lang="en-GB" sz="2000" dirty="0">
                          <a:effectLst/>
                        </a:rPr>
                        <a:t> file and all supporting files, such as images, sound files, cascading style sheets, scripts, and more. Good for sending a presentation in e-mail</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452425264"/>
                  </a:ext>
                </a:extLst>
              </a:tr>
              <a:tr h="209026">
                <a:tc>
                  <a:txBody>
                    <a:bodyPr/>
                    <a:lstStyle/>
                    <a:p>
                      <a:pPr marL="0" marR="0" algn="just">
                        <a:spcBef>
                          <a:spcPts val="0"/>
                        </a:spcBef>
                        <a:spcAft>
                          <a:spcPts val="100"/>
                        </a:spcAft>
                      </a:pPr>
                      <a:r>
                        <a:rPr lang="en-GB" sz="2000" dirty="0">
                          <a:effectLst/>
                        </a:rPr>
                        <a:t>Web Page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t>
                      </a:r>
                      <a:r>
                        <a:rPr lang="en-GB" sz="2000" dirty="0" err="1">
                          <a:effectLst/>
                        </a:rPr>
                        <a:t>htm</a:t>
                      </a:r>
                      <a:r>
                        <a:rPr lang="en-GB" sz="2000" dirty="0">
                          <a:effectLst/>
                        </a:rPr>
                        <a:t>; .html</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 Web page as a folder with an .</a:t>
                      </a:r>
                      <a:r>
                        <a:rPr lang="en-GB" sz="2000" dirty="0" err="1">
                          <a:effectLst/>
                        </a:rPr>
                        <a:t>htm</a:t>
                      </a:r>
                      <a:r>
                        <a:rPr lang="en-GB" sz="2000" dirty="0">
                          <a:effectLst/>
                        </a:rPr>
                        <a:t> file and all supporting files, such as images, sound files, cascading style sheets, scripts, and more. Good for posting on a site or editing with a web authoring software.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893595615"/>
                  </a:ext>
                </a:extLst>
              </a:tr>
              <a:tr h="209026">
                <a:tc>
                  <a:txBody>
                    <a:bodyPr/>
                    <a:lstStyle/>
                    <a:p>
                      <a:pPr marL="0" marR="0" algn="just">
                        <a:spcBef>
                          <a:spcPts val="0"/>
                        </a:spcBef>
                        <a:spcAft>
                          <a:spcPts val="100"/>
                        </a:spcAft>
                      </a:pPr>
                      <a:r>
                        <a:rPr lang="en-GB" sz="2000">
                          <a:effectLst/>
                        </a:rPr>
                        <a:t>GIF (Graphics Interchange Format)</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.gif</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The GIF file format is limited to supporting 256 </a:t>
                      </a:r>
                      <a:r>
                        <a:rPr lang="en-GB" sz="2000" dirty="0" err="1">
                          <a:effectLst/>
                        </a:rPr>
                        <a:t>colors</a:t>
                      </a:r>
                      <a:r>
                        <a:rPr lang="en-GB" sz="2000" dirty="0">
                          <a:effectLst/>
                        </a:rPr>
                        <a:t>. GIF can be good for line drawings, black and white images, and small text that is only a few pixels high. GIF supports animation and transparent backgrounds.</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183789938"/>
                  </a:ext>
                </a:extLst>
              </a:tr>
              <a:tr h="209026">
                <a:tc>
                  <a:txBody>
                    <a:bodyPr/>
                    <a:lstStyle/>
                    <a:p>
                      <a:pPr marL="0" marR="0" algn="just">
                        <a:spcBef>
                          <a:spcPts val="0"/>
                        </a:spcBef>
                        <a:spcAft>
                          <a:spcPts val="100"/>
                        </a:spcAft>
                      </a:pPr>
                      <a:r>
                        <a:rPr lang="en-GB" sz="2000">
                          <a:effectLst/>
                        </a:rPr>
                        <a:t>JPEG (Joint Photographic Experts Group) FileFormat</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.jpg</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The JPEG file format supports 16 million </a:t>
                      </a:r>
                      <a:r>
                        <a:rPr lang="en-GB" sz="2000" dirty="0" err="1">
                          <a:effectLst/>
                        </a:rPr>
                        <a:t>colors</a:t>
                      </a:r>
                      <a:r>
                        <a:rPr lang="en-GB" sz="2000" dirty="0">
                          <a:effectLst/>
                        </a:rPr>
                        <a:t> and is best suited for photographs and complex graphics.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702022780"/>
                  </a:ext>
                </a:extLst>
              </a:tr>
            </a:tbl>
          </a:graphicData>
        </a:graphic>
      </p:graphicFrame>
      <p:sp>
        <p:nvSpPr>
          <p:cNvPr id="2" name="Title 1"/>
          <p:cNvSpPr>
            <a:spLocks noGrp="1"/>
          </p:cNvSpPr>
          <p:nvPr>
            <p:ph type="title"/>
          </p:nvPr>
        </p:nvSpPr>
        <p:spPr>
          <a:xfrm>
            <a:off x="1295400" y="0"/>
            <a:ext cx="7848600" cy="779317"/>
          </a:xfrm>
        </p:spPr>
        <p:txBody>
          <a:bodyPr/>
          <a:lstStyle/>
          <a:p>
            <a:r>
              <a:rPr lang="en-US" sz="3200" b="1" dirty="0"/>
              <a:t>10.6.6 Saving a presentation in appropriate output formats</a:t>
            </a:r>
            <a:endParaRPr lang="en-US" sz="3200" dirty="0"/>
          </a:p>
        </p:txBody>
      </p:sp>
    </p:spTree>
    <p:extLst>
      <p:ext uri="{BB962C8B-B14F-4D97-AF65-F5344CB8AC3E}">
        <p14:creationId xmlns:p14="http://schemas.microsoft.com/office/powerpoint/2010/main" val="1848510081"/>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224171138"/>
              </p:ext>
            </p:extLst>
          </p:nvPr>
        </p:nvGraphicFramePr>
        <p:xfrm>
          <a:off x="-35496" y="1000472"/>
          <a:ext cx="9144000" cy="5791200"/>
        </p:xfrm>
        <a:graphic>
          <a:graphicData uri="http://schemas.openxmlformats.org/drawingml/2006/table">
            <a:tbl>
              <a:tblPr firstRow="1" firstCol="1" bandRow="1">
                <a:tableStyleId>{5C22544A-7EE6-4342-B048-85BDC9FD1C3A}</a:tableStyleId>
              </a:tblPr>
              <a:tblGrid>
                <a:gridCol w="1855980">
                  <a:extLst>
                    <a:ext uri="{9D8B030D-6E8A-4147-A177-3AD203B41FA5}">
                      <a16:colId xmlns:a16="http://schemas.microsoft.com/office/drawing/2014/main" val="1849619478"/>
                    </a:ext>
                  </a:extLst>
                </a:gridCol>
                <a:gridCol w="1232249">
                  <a:extLst>
                    <a:ext uri="{9D8B030D-6E8A-4147-A177-3AD203B41FA5}">
                      <a16:colId xmlns:a16="http://schemas.microsoft.com/office/drawing/2014/main" val="2760949844"/>
                    </a:ext>
                  </a:extLst>
                </a:gridCol>
                <a:gridCol w="6055771">
                  <a:extLst>
                    <a:ext uri="{9D8B030D-6E8A-4147-A177-3AD203B41FA5}">
                      <a16:colId xmlns:a16="http://schemas.microsoft.com/office/drawing/2014/main" val="2746732026"/>
                    </a:ext>
                  </a:extLst>
                </a:gridCol>
              </a:tblGrid>
              <a:tr h="104513">
                <a:tc>
                  <a:txBody>
                    <a:bodyPr/>
                    <a:lstStyle/>
                    <a:p>
                      <a:pPr marL="0" marR="0" algn="just">
                        <a:spcBef>
                          <a:spcPts val="0"/>
                        </a:spcBef>
                        <a:spcAft>
                          <a:spcPts val="100"/>
                        </a:spcAft>
                      </a:pPr>
                      <a:r>
                        <a:rPr lang="en-GB" sz="2000" dirty="0">
                          <a:effectLst/>
                        </a:rPr>
                        <a:t>Save As file type</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Extension</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Use to save</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82816585"/>
                  </a:ext>
                </a:extLst>
              </a:tr>
              <a:tr h="209026">
                <a:tc>
                  <a:txBody>
                    <a:bodyPr/>
                    <a:lstStyle/>
                    <a:p>
                      <a:pPr marL="0" marR="0" algn="just">
                        <a:spcBef>
                          <a:spcPts val="0"/>
                        </a:spcBef>
                        <a:spcAft>
                          <a:spcPts val="100"/>
                        </a:spcAft>
                      </a:pPr>
                      <a:r>
                        <a:rPr lang="en-GB" sz="2000" dirty="0">
                          <a:effectLst/>
                        </a:rPr>
                        <a:t>PNG (Portable Network Graphics) Format</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t>
                      </a:r>
                      <a:r>
                        <a:rPr lang="en-GB" sz="2000" dirty="0" err="1">
                          <a:effectLst/>
                        </a:rPr>
                        <a:t>png</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PNG was approved as a standard by the World Wide Web Consortium (W3C)  to replace GIF. PNG does not support animation as GIF does, and some older browsers do not support this file format.</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452425264"/>
                  </a:ext>
                </a:extLst>
              </a:tr>
              <a:tr h="209026">
                <a:tc>
                  <a:txBody>
                    <a:bodyPr/>
                    <a:lstStyle/>
                    <a:p>
                      <a:pPr marL="0" marR="0" algn="just">
                        <a:spcBef>
                          <a:spcPts val="0"/>
                        </a:spcBef>
                        <a:spcAft>
                          <a:spcPts val="100"/>
                        </a:spcAft>
                      </a:pPr>
                      <a:r>
                        <a:rPr lang="en-GB" sz="2000">
                          <a:effectLst/>
                        </a:rPr>
                        <a:t>TIFF (Tag Image File Format)</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t>
                      </a:r>
                      <a:r>
                        <a:rPr lang="en-GB" sz="2000" dirty="0" err="1">
                          <a:effectLst/>
                        </a:rPr>
                        <a:t>tif</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TIFF graphics can be any resolution, and they can be black and white, </a:t>
                      </a:r>
                      <a:r>
                        <a:rPr lang="en-GB" sz="2000" dirty="0" err="1">
                          <a:effectLst/>
                        </a:rPr>
                        <a:t>gray</a:t>
                      </a:r>
                      <a:r>
                        <a:rPr lang="en-GB" sz="2000" dirty="0">
                          <a:effectLst/>
                        </a:rPr>
                        <a:t>-scaled, or </a:t>
                      </a:r>
                      <a:r>
                        <a:rPr lang="en-GB" sz="2000" dirty="0" err="1">
                          <a:effectLst/>
                        </a:rPr>
                        <a:t>color</a:t>
                      </a:r>
                      <a:r>
                        <a:rPr lang="en-GB" sz="2000" dirty="0">
                          <a:effectLst/>
                        </a:rPr>
                        <a:t>.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285879834"/>
                  </a:ext>
                </a:extLst>
              </a:tr>
              <a:tr h="209026">
                <a:tc>
                  <a:txBody>
                    <a:bodyPr/>
                    <a:lstStyle/>
                    <a:p>
                      <a:pPr marL="0" marR="0" algn="just">
                        <a:spcBef>
                          <a:spcPts val="0"/>
                        </a:spcBef>
                        <a:spcAft>
                          <a:spcPts val="100"/>
                        </a:spcAft>
                      </a:pPr>
                      <a:r>
                        <a:rPr lang="en-GB" sz="2000">
                          <a:effectLst/>
                        </a:rPr>
                        <a:t>Device Independent Bitmap</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.bmp</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 bitmap is a representation, consisting of rows and columns of dots, of a graphics image in computer memory. The value of each dot (whether it is filled in or not) is stored in one or more bits of data.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333584863"/>
                  </a:ext>
                </a:extLst>
              </a:tr>
              <a:tr h="209026">
                <a:tc>
                  <a:txBody>
                    <a:bodyPr/>
                    <a:lstStyle/>
                    <a:p>
                      <a:pPr marL="0" marR="0" algn="just">
                        <a:spcBef>
                          <a:spcPts val="0"/>
                        </a:spcBef>
                        <a:spcAft>
                          <a:spcPts val="100"/>
                        </a:spcAft>
                      </a:pPr>
                      <a:r>
                        <a:rPr lang="en-GB" sz="2000">
                          <a:effectLst/>
                        </a:rPr>
                        <a:t>Outline/RTF</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.rtf</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 presentation outline as a text-only document </a:t>
                      </a:r>
                      <a:r>
                        <a:rPr lang="en-GB" sz="2000" dirty="0" err="1">
                          <a:effectLst/>
                        </a:rPr>
                        <a:t>tha</a:t>
                      </a:r>
                      <a:r>
                        <a:rPr lang="en-GB" sz="2000" dirty="0">
                          <a:effectLst/>
                        </a:rPr>
                        <a:t> provides smaller file sizes and the ability to share macro-free files with others who may not have the same version of PowerPoint or the operating system that you have. </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893595615"/>
                  </a:ext>
                </a:extLst>
              </a:tr>
              <a:tr h="209026">
                <a:tc>
                  <a:txBody>
                    <a:bodyPr/>
                    <a:lstStyle/>
                    <a:p>
                      <a:pPr marL="0" marR="0" algn="just">
                        <a:spcBef>
                          <a:spcPts val="0"/>
                        </a:spcBef>
                        <a:spcAft>
                          <a:spcPts val="100"/>
                        </a:spcAft>
                      </a:pPr>
                      <a:r>
                        <a:rPr lang="en-GB" sz="2000">
                          <a:effectLst/>
                        </a:rPr>
                        <a:t>PowerPoint slide</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.sldx</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An autonomous slide file.</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1183789938"/>
                  </a:ext>
                </a:extLst>
              </a:tr>
              <a:tr h="209026">
                <a:tc>
                  <a:txBody>
                    <a:bodyPr/>
                    <a:lstStyle/>
                    <a:p>
                      <a:pPr marL="0" marR="0" algn="just">
                        <a:spcBef>
                          <a:spcPts val="0"/>
                        </a:spcBef>
                        <a:spcAft>
                          <a:spcPts val="100"/>
                        </a:spcAft>
                      </a:pPr>
                      <a:r>
                        <a:rPr lang="en-GB" sz="2000">
                          <a:effectLst/>
                        </a:rPr>
                        <a:t>MPEG 4 Video  </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a:effectLst/>
                        </a:rPr>
                        <a:t>.mp4</a:t>
                      </a:r>
                      <a:endParaRPr lang="en-US" sz="2000">
                        <a:effectLst/>
                        <a:latin typeface="Mangal"/>
                        <a:ea typeface="Calibri" panose="020F0502020204030204" pitchFamily="34" charset="0"/>
                        <a:cs typeface="Times New Roman" panose="02020603050405020304" pitchFamily="18" charset="0"/>
                      </a:endParaRPr>
                    </a:p>
                  </a:txBody>
                  <a:tcPr marL="53928" marR="53928" marT="0" marB="0"/>
                </a:tc>
                <a:tc>
                  <a:txBody>
                    <a:bodyPr/>
                    <a:lstStyle/>
                    <a:p>
                      <a:pPr marL="0" marR="0" algn="just">
                        <a:spcBef>
                          <a:spcPts val="0"/>
                        </a:spcBef>
                        <a:spcAft>
                          <a:spcPts val="100"/>
                        </a:spcAft>
                      </a:pPr>
                      <a:r>
                        <a:rPr lang="en-GB" sz="2000" dirty="0">
                          <a:effectLst/>
                        </a:rPr>
                        <a:t>A video file (Converts an automatically running presentation into a video)</a:t>
                      </a:r>
                      <a:endParaRPr lang="en-US" sz="2000" dirty="0">
                        <a:effectLst/>
                        <a:latin typeface="Mangal"/>
                        <a:ea typeface="Calibri" panose="020F0502020204030204" pitchFamily="34" charset="0"/>
                        <a:cs typeface="Times New Roman" panose="02020603050405020304" pitchFamily="18" charset="0"/>
                      </a:endParaRPr>
                    </a:p>
                  </a:txBody>
                  <a:tcPr marL="53928" marR="53928" marT="0" marB="0"/>
                </a:tc>
                <a:extLst>
                  <a:ext uri="{0D108BD9-81ED-4DB2-BD59-A6C34878D82A}">
                    <a16:rowId xmlns:a16="http://schemas.microsoft.com/office/drawing/2014/main" val="702022780"/>
                  </a:ext>
                </a:extLst>
              </a:tr>
            </a:tbl>
          </a:graphicData>
        </a:graphic>
      </p:graphicFrame>
      <p:sp>
        <p:nvSpPr>
          <p:cNvPr id="2" name="Title 1"/>
          <p:cNvSpPr>
            <a:spLocks noGrp="1"/>
          </p:cNvSpPr>
          <p:nvPr>
            <p:ph type="title"/>
          </p:nvPr>
        </p:nvSpPr>
        <p:spPr>
          <a:xfrm>
            <a:off x="1295400" y="0"/>
            <a:ext cx="7848600" cy="779317"/>
          </a:xfrm>
        </p:spPr>
        <p:txBody>
          <a:bodyPr/>
          <a:lstStyle/>
          <a:p>
            <a:r>
              <a:rPr lang="en-US" sz="3200" b="1" dirty="0"/>
              <a:t>10.6.6 Saving a presentation in appropriate output formats</a:t>
            </a:r>
            <a:endParaRPr lang="en-US" sz="3200" dirty="0"/>
          </a:p>
        </p:txBody>
      </p:sp>
    </p:spTree>
    <p:extLst>
      <p:ext uri="{BB962C8B-B14F-4D97-AF65-F5344CB8AC3E}">
        <p14:creationId xmlns:p14="http://schemas.microsoft.com/office/powerpoint/2010/main" val="625014735"/>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10.6.7 Choosing printer options and printing a presentation</a:t>
            </a:r>
          </a:p>
        </p:txBody>
      </p:sp>
      <p:sp>
        <p:nvSpPr>
          <p:cNvPr id="5" name="Content Placeholder 4"/>
          <p:cNvSpPr>
            <a:spLocks noGrp="1"/>
          </p:cNvSpPr>
          <p:nvPr>
            <p:ph idx="1"/>
          </p:nvPr>
        </p:nvSpPr>
        <p:spPr/>
        <p:txBody>
          <a:bodyPr/>
          <a:lstStyle/>
          <a:p>
            <a:r>
              <a:rPr lang="en-GB" dirty="0"/>
              <a:t>In PowerPoint, you can create and print slides, handouts, and notes pages. </a:t>
            </a:r>
          </a:p>
          <a:p>
            <a:r>
              <a:rPr lang="en-GB" dirty="0"/>
              <a:t>Most presentations are designed to be presented in </a:t>
            </a:r>
            <a:r>
              <a:rPr lang="en-GB" dirty="0" err="1"/>
              <a:t>color</a:t>
            </a:r>
            <a:r>
              <a:rPr lang="en-GB" dirty="0"/>
              <a:t>, but slides and handouts are typically printed in black and white or shades of </a:t>
            </a:r>
            <a:r>
              <a:rPr lang="en-GB" dirty="0" err="1"/>
              <a:t>gray</a:t>
            </a:r>
            <a:r>
              <a:rPr lang="en-GB" dirty="0"/>
              <a:t>, also known as grayscale.</a:t>
            </a:r>
          </a:p>
          <a:p>
            <a:r>
              <a:rPr lang="en-GB" dirty="0"/>
              <a:t> When you print in grayscale, </a:t>
            </a:r>
            <a:r>
              <a:rPr lang="en-GB" dirty="0" err="1"/>
              <a:t>color</a:t>
            </a:r>
            <a:r>
              <a:rPr lang="en-GB" dirty="0"/>
              <a:t> images are printed in variations of </a:t>
            </a:r>
            <a:r>
              <a:rPr lang="en-GB" dirty="0" err="1"/>
              <a:t>gray</a:t>
            </a:r>
            <a:r>
              <a:rPr lang="en-GB" dirty="0"/>
              <a:t> tones between black and white. </a:t>
            </a:r>
            <a:endParaRPr lang="en-US" dirty="0"/>
          </a:p>
          <a:p>
            <a:endParaRPr lang="en-US" dirty="0"/>
          </a:p>
        </p:txBody>
      </p:sp>
    </p:spTree>
    <p:extLst>
      <p:ext uri="{BB962C8B-B14F-4D97-AF65-F5344CB8AC3E}">
        <p14:creationId xmlns:p14="http://schemas.microsoft.com/office/powerpoint/2010/main" val="3018089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10.6.7 Choosing printer options and printing a presentation</a:t>
            </a:r>
          </a:p>
        </p:txBody>
      </p:sp>
      <p:sp>
        <p:nvSpPr>
          <p:cNvPr id="5" name="Content Placeholder 4"/>
          <p:cNvSpPr>
            <a:spLocks noGrp="1"/>
          </p:cNvSpPr>
          <p:nvPr>
            <p:ph idx="1"/>
          </p:nvPr>
        </p:nvSpPr>
        <p:spPr>
          <a:xfrm>
            <a:off x="-1" y="1066800"/>
            <a:ext cx="6911917" cy="5519736"/>
          </a:xfrm>
        </p:spPr>
        <p:txBody>
          <a:bodyPr/>
          <a:lstStyle/>
          <a:p>
            <a:r>
              <a:rPr lang="en-GB" sz="2400" b="1" dirty="0"/>
              <a:t>Printing the slides</a:t>
            </a:r>
            <a:endParaRPr lang="en-US" sz="2400" b="1" dirty="0"/>
          </a:p>
          <a:p>
            <a:pPr lvl="1"/>
            <a:r>
              <a:rPr lang="en-US" sz="2400" dirty="0"/>
              <a:t>Click the Office Button or File Tab, and then click Print or Press </a:t>
            </a:r>
            <a:r>
              <a:rPr lang="en-US" sz="2400" dirty="0" err="1"/>
              <a:t>Ctrl+P</a:t>
            </a:r>
            <a:r>
              <a:rPr lang="en-US" sz="2400" dirty="0"/>
              <a:t> </a:t>
            </a:r>
          </a:p>
          <a:p>
            <a:pPr lvl="1"/>
            <a:r>
              <a:rPr lang="en-GB" sz="2400" dirty="0"/>
              <a:t>In the settings section or Print Dialog, choose from the options </a:t>
            </a:r>
          </a:p>
          <a:p>
            <a:pPr lvl="1"/>
            <a:r>
              <a:rPr lang="en-GB" sz="2400" dirty="0"/>
              <a:t>the printer, </a:t>
            </a:r>
          </a:p>
          <a:p>
            <a:pPr lvl="1"/>
            <a:r>
              <a:rPr lang="en-GB" sz="2400" dirty="0"/>
              <a:t>whether you intend to print all slides or only the current slide, </a:t>
            </a:r>
          </a:p>
          <a:p>
            <a:pPr lvl="1"/>
            <a:r>
              <a:rPr lang="en-GB" sz="2400" dirty="0"/>
              <a:t>choose Slides if you want full page slides or many slides per page (handouts), or notes pages or the outline view. </a:t>
            </a:r>
            <a:endParaRPr lang="en-US" sz="2400" dirty="0"/>
          </a:p>
          <a:p>
            <a:pPr lvl="1"/>
            <a:r>
              <a:rPr lang="en-GB" sz="2400" dirty="0"/>
              <a:t>Also select from </a:t>
            </a:r>
            <a:r>
              <a:rPr lang="en-GB" sz="2400" dirty="0" err="1"/>
              <a:t>Color</a:t>
            </a:r>
            <a:r>
              <a:rPr lang="en-GB" sz="2400" dirty="0"/>
              <a:t>/Grayscale/Pure Black and White, and then click the Print button.</a:t>
            </a:r>
            <a:endParaRPr lang="en-US" sz="2400" dirty="0"/>
          </a:p>
        </p:txBody>
      </p:sp>
      <p:pic>
        <p:nvPicPr>
          <p:cNvPr id="6" name="Picture 5"/>
          <p:cNvPicPr>
            <a:picLocks noChangeAspect="1"/>
          </p:cNvPicPr>
          <p:nvPr/>
        </p:nvPicPr>
        <p:blipFill>
          <a:blip r:embed="rId3"/>
          <a:stretch>
            <a:fillRect/>
          </a:stretch>
        </p:blipFill>
        <p:spPr>
          <a:xfrm>
            <a:off x="6911917" y="1066800"/>
            <a:ext cx="2232083" cy="5602263"/>
          </a:xfrm>
          <a:prstGeom prst="rect">
            <a:avLst/>
          </a:prstGeom>
        </p:spPr>
      </p:pic>
    </p:spTree>
    <p:extLst>
      <p:ext uri="{BB962C8B-B14F-4D97-AF65-F5344CB8AC3E}">
        <p14:creationId xmlns:p14="http://schemas.microsoft.com/office/powerpoint/2010/main" val="2553721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10.6.7 Choosing printer options and printing a presentation</a:t>
            </a:r>
          </a:p>
        </p:txBody>
      </p:sp>
      <p:sp>
        <p:nvSpPr>
          <p:cNvPr id="5" name="Content Placeholder 4"/>
          <p:cNvSpPr>
            <a:spLocks noGrp="1"/>
          </p:cNvSpPr>
          <p:nvPr>
            <p:ph idx="1"/>
          </p:nvPr>
        </p:nvSpPr>
        <p:spPr>
          <a:xfrm>
            <a:off x="-1" y="1066800"/>
            <a:ext cx="6743701" cy="5519736"/>
          </a:xfrm>
        </p:spPr>
        <p:txBody>
          <a:bodyPr/>
          <a:lstStyle/>
          <a:p>
            <a:r>
              <a:rPr lang="en-GB" sz="2400" b="1" dirty="0"/>
              <a:t>Printing the slides</a:t>
            </a:r>
            <a:endParaRPr lang="en-US" sz="2400" b="1" dirty="0"/>
          </a:p>
          <a:p>
            <a:pPr lvl="1"/>
            <a:r>
              <a:rPr lang="en-US" sz="2400" dirty="0"/>
              <a:t>Click the Office Button or File Tab, and then click Print or Press </a:t>
            </a:r>
            <a:r>
              <a:rPr lang="en-US" sz="2400" dirty="0" err="1"/>
              <a:t>Ctrl+P</a:t>
            </a:r>
            <a:r>
              <a:rPr lang="en-US" sz="2400" dirty="0"/>
              <a:t> </a:t>
            </a:r>
          </a:p>
          <a:p>
            <a:pPr lvl="1"/>
            <a:r>
              <a:rPr lang="en-GB" sz="2400" dirty="0"/>
              <a:t>In the settings section or Print Dialog, choose from the options </a:t>
            </a:r>
          </a:p>
          <a:p>
            <a:pPr lvl="1"/>
            <a:r>
              <a:rPr lang="en-GB" sz="2400" dirty="0"/>
              <a:t>the printer, </a:t>
            </a:r>
          </a:p>
          <a:p>
            <a:pPr lvl="1"/>
            <a:r>
              <a:rPr lang="en-GB" sz="2400" dirty="0"/>
              <a:t>whether you intend to print all slides or only the current slide, </a:t>
            </a:r>
          </a:p>
          <a:p>
            <a:pPr lvl="1"/>
            <a:r>
              <a:rPr lang="en-GB" sz="2400" dirty="0"/>
              <a:t>choose Slides if you want full page slides. Other options are many slides per page (handouts), or notes pages or the outline view. </a:t>
            </a:r>
            <a:endParaRPr lang="en-US" sz="2400" dirty="0"/>
          </a:p>
          <a:p>
            <a:pPr lvl="1"/>
            <a:r>
              <a:rPr lang="en-GB" sz="2400" dirty="0"/>
              <a:t>Also select from </a:t>
            </a:r>
            <a:r>
              <a:rPr lang="en-GB" sz="2400" dirty="0" err="1"/>
              <a:t>Color</a:t>
            </a:r>
            <a:r>
              <a:rPr lang="en-GB" sz="2400" dirty="0"/>
              <a:t>/Grayscale/Pure Black and White, and then click the Print button.</a:t>
            </a:r>
            <a:endParaRPr lang="en-US" sz="2400" dirty="0"/>
          </a:p>
        </p:txBody>
      </p:sp>
      <p:pic>
        <p:nvPicPr>
          <p:cNvPr id="3" name="Picture 2"/>
          <p:cNvPicPr>
            <a:picLocks noChangeAspect="1"/>
          </p:cNvPicPr>
          <p:nvPr/>
        </p:nvPicPr>
        <p:blipFill>
          <a:blip r:embed="rId3"/>
          <a:stretch>
            <a:fillRect/>
          </a:stretch>
        </p:blipFill>
        <p:spPr>
          <a:xfrm>
            <a:off x="6743700" y="1188499"/>
            <a:ext cx="2400300" cy="5438775"/>
          </a:xfrm>
          <a:prstGeom prst="rect">
            <a:avLst/>
          </a:prstGeom>
        </p:spPr>
      </p:pic>
    </p:spTree>
    <p:extLst>
      <p:ext uri="{BB962C8B-B14F-4D97-AF65-F5344CB8AC3E}">
        <p14:creationId xmlns:p14="http://schemas.microsoft.com/office/powerpoint/2010/main" val="3673010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10.6.7 Choosing printer options and printing a presentation</a:t>
            </a:r>
          </a:p>
        </p:txBody>
      </p:sp>
      <p:sp>
        <p:nvSpPr>
          <p:cNvPr id="5" name="Content Placeholder 4"/>
          <p:cNvSpPr>
            <a:spLocks noGrp="1"/>
          </p:cNvSpPr>
          <p:nvPr>
            <p:ph idx="1"/>
          </p:nvPr>
        </p:nvSpPr>
        <p:spPr>
          <a:xfrm>
            <a:off x="-1" y="1066800"/>
            <a:ext cx="6948265" cy="5519736"/>
          </a:xfrm>
        </p:spPr>
        <p:txBody>
          <a:bodyPr/>
          <a:lstStyle/>
          <a:p>
            <a:r>
              <a:rPr lang="en-GB" b="1" dirty="0"/>
              <a:t>An emphasis on printing as handouts</a:t>
            </a:r>
          </a:p>
          <a:p>
            <a:pPr lvl="1"/>
            <a:r>
              <a:rPr lang="en-GB" sz="2400" dirty="0"/>
              <a:t>To save paper, most of the times the students are required to print handouts having many slides per sheet.</a:t>
            </a:r>
          </a:p>
          <a:p>
            <a:pPr lvl="1"/>
            <a:r>
              <a:rPr lang="en-US" sz="2400" dirty="0"/>
              <a:t>You can print your presentation in the form of handouts — with one, two, three, four, six, or nine slides on a page — that your audience can use to follow along as you give your presentation or keep for future reference.</a:t>
            </a:r>
          </a:p>
          <a:p>
            <a:pPr lvl="1"/>
            <a:r>
              <a:rPr lang="en-US" sz="2400" dirty="0"/>
              <a:t> The three-slides-per-page handout includes lined space for note taking by the audience.</a:t>
            </a:r>
          </a:p>
          <a:p>
            <a:pPr lvl="1"/>
            <a:r>
              <a:rPr lang="en-US" sz="2400" dirty="0"/>
              <a:t>You can also select a layout for your handouts in print preview.</a:t>
            </a:r>
          </a:p>
        </p:txBody>
      </p:sp>
      <p:pic>
        <p:nvPicPr>
          <p:cNvPr id="6" name="Picture 5" descr="Handout with three slides per page and space for audience notes"/>
          <p:cNvPicPr/>
          <p:nvPr/>
        </p:nvPicPr>
        <p:blipFill rotWithShape="1">
          <a:blip r:embed="rId3">
            <a:extLst>
              <a:ext uri="{28A0092B-C50C-407E-A947-70E740481C1C}">
                <a14:useLocalDpi xmlns:a14="http://schemas.microsoft.com/office/drawing/2010/main" val="0"/>
              </a:ext>
            </a:extLst>
          </a:blip>
          <a:srcRect r="14775"/>
          <a:stretch/>
        </p:blipFill>
        <p:spPr bwMode="auto">
          <a:xfrm>
            <a:off x="6948265" y="3717032"/>
            <a:ext cx="2232248" cy="2920905"/>
          </a:xfrm>
          <a:prstGeom prst="rect">
            <a:avLst/>
          </a:prstGeom>
          <a:noFill/>
          <a:ln>
            <a:noFill/>
          </a:ln>
        </p:spPr>
      </p:pic>
    </p:spTree>
    <p:extLst>
      <p:ext uri="{BB962C8B-B14F-4D97-AF65-F5344CB8AC3E}">
        <p14:creationId xmlns:p14="http://schemas.microsoft.com/office/powerpoint/2010/main" val="13992963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10.7: Slide Show</a:t>
            </a:r>
          </a:p>
        </p:txBody>
      </p:sp>
      <p:sp>
        <p:nvSpPr>
          <p:cNvPr id="3075" name="Subtitle 2"/>
          <p:cNvSpPr>
            <a:spLocks noGrp="1"/>
          </p:cNvSpPr>
          <p:nvPr>
            <p:ph idx="1"/>
          </p:nvPr>
        </p:nvSpPr>
        <p:spPr/>
        <p:txBody>
          <a:bodyPr/>
          <a:lstStyle/>
          <a:p>
            <a:pPr marL="0" indent="0">
              <a:buNone/>
            </a:pPr>
            <a:r>
              <a:rPr lang="en-US" sz="4000" b="1" dirty="0"/>
              <a:t>Sub topic Objectives:</a:t>
            </a:r>
          </a:p>
          <a:p>
            <a:pPr marL="0" indent="0">
              <a:buNone/>
            </a:pPr>
            <a:r>
              <a:rPr lang="en-GB" sz="3600" dirty="0"/>
              <a:t>10.7.1. Setting up a slide show to run manually or automatically. </a:t>
            </a:r>
          </a:p>
          <a:p>
            <a:pPr marL="0" indent="0">
              <a:buNone/>
            </a:pPr>
            <a:r>
              <a:rPr lang="en-GB" sz="3600" dirty="0"/>
              <a:t>10.7.2. Running a slide show from current slide.</a:t>
            </a:r>
          </a:p>
        </p:txBody>
      </p:sp>
    </p:spTree>
    <p:extLst>
      <p:ext uri="{BB962C8B-B14F-4D97-AF65-F5344CB8AC3E}">
        <p14:creationId xmlns:p14="http://schemas.microsoft.com/office/powerpoint/2010/main" val="2910554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1066800"/>
            <a:ext cx="2195736" cy="5519736"/>
          </a:xfrm>
        </p:spPr>
        <p:txBody>
          <a:bodyPr/>
          <a:lstStyle/>
          <a:p>
            <a:pPr marL="107950" indent="-107950"/>
            <a:r>
              <a:rPr lang="en-US" sz="2000" dirty="0"/>
              <a:t>Before delivering a presentation to an audience, we can specify / setup the show type, the transition looping, pen color, slide advance method monitors, etc. These options are under the Setup Show dialog box launched by clicking Slide </a:t>
            </a:r>
            <a:r>
              <a:rPr lang="en-US" sz="2000" b="1" dirty="0"/>
              <a:t>Show Menu&gt;Setup Slide Show</a:t>
            </a:r>
            <a:r>
              <a:rPr lang="en-US" sz="2000" dirty="0"/>
              <a:t>)</a:t>
            </a:r>
          </a:p>
        </p:txBody>
      </p:sp>
      <p:sp>
        <p:nvSpPr>
          <p:cNvPr id="2" name="Title 1"/>
          <p:cNvSpPr>
            <a:spLocks noGrp="1"/>
          </p:cNvSpPr>
          <p:nvPr>
            <p:ph type="title"/>
          </p:nvPr>
        </p:nvSpPr>
        <p:spPr/>
        <p:txBody>
          <a:bodyPr/>
          <a:lstStyle/>
          <a:p>
            <a:r>
              <a:rPr lang="en-US" sz="2400" b="1" dirty="0"/>
              <a:t>10.7.1 Setting up a slide show to run manually or automatically</a:t>
            </a:r>
          </a:p>
        </p:txBody>
      </p:sp>
      <p:pic>
        <p:nvPicPr>
          <p:cNvPr id="3" name="Picture 2"/>
          <p:cNvPicPr>
            <a:picLocks noChangeAspect="1"/>
          </p:cNvPicPr>
          <p:nvPr/>
        </p:nvPicPr>
        <p:blipFill>
          <a:blip r:embed="rId3"/>
          <a:stretch>
            <a:fillRect/>
          </a:stretch>
        </p:blipFill>
        <p:spPr>
          <a:xfrm>
            <a:off x="2856098" y="836712"/>
            <a:ext cx="6274800" cy="4751438"/>
          </a:xfrm>
          <a:prstGeom prst="rect">
            <a:avLst/>
          </a:prstGeom>
        </p:spPr>
      </p:pic>
      <p:sp>
        <p:nvSpPr>
          <p:cNvPr id="7" name="Content Placeholder 4"/>
          <p:cNvSpPr txBox="1">
            <a:spLocks/>
          </p:cNvSpPr>
          <p:nvPr/>
        </p:nvSpPr>
        <p:spPr bwMode="auto">
          <a:xfrm>
            <a:off x="1295400" y="5517232"/>
            <a:ext cx="7835499" cy="10535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000" dirty="0">
                <a:solidFill>
                  <a:srgbClr val="C00000"/>
                </a:solidFill>
              </a:rPr>
              <a:t>Select </a:t>
            </a:r>
            <a:r>
              <a:rPr lang="en-US" sz="2000" b="1" dirty="0">
                <a:solidFill>
                  <a:srgbClr val="C00000"/>
                </a:solidFill>
              </a:rPr>
              <a:t>Manually</a:t>
            </a:r>
            <a:r>
              <a:rPr lang="en-US" sz="2000" dirty="0">
                <a:solidFill>
                  <a:srgbClr val="C00000"/>
                </a:solidFill>
              </a:rPr>
              <a:t> in order to run the slide show at your pace as a speaker, or Select to use timings, which need to be recorded using the </a:t>
            </a:r>
            <a:r>
              <a:rPr lang="en-US" sz="2000" b="1" dirty="0">
                <a:solidFill>
                  <a:srgbClr val="C00000"/>
                </a:solidFill>
              </a:rPr>
              <a:t>Rehearse Timings </a:t>
            </a:r>
            <a:r>
              <a:rPr lang="en-US" sz="2000" dirty="0">
                <a:solidFill>
                  <a:srgbClr val="C00000"/>
                </a:solidFill>
              </a:rPr>
              <a:t>feature also under the slide show menu, to enable automation.</a:t>
            </a:r>
          </a:p>
        </p:txBody>
      </p:sp>
    </p:spTree>
    <p:extLst>
      <p:ext uri="{BB962C8B-B14F-4D97-AF65-F5344CB8AC3E}">
        <p14:creationId xmlns:p14="http://schemas.microsoft.com/office/powerpoint/2010/main" val="388485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dirty="0"/>
              <a:t>10.1.4 Purpose &amp; merits of electronic presentations</a:t>
            </a:r>
          </a:p>
        </p:txBody>
      </p:sp>
      <p:sp>
        <p:nvSpPr>
          <p:cNvPr id="3075" name="Subtitle 2"/>
          <p:cNvSpPr>
            <a:spLocks noGrp="1"/>
          </p:cNvSpPr>
          <p:nvPr>
            <p:ph idx="1"/>
          </p:nvPr>
        </p:nvSpPr>
        <p:spPr>
          <a:xfrm>
            <a:off x="-1" y="980728"/>
            <a:ext cx="8964489" cy="5544616"/>
          </a:xfrm>
        </p:spPr>
        <p:txBody>
          <a:bodyPr/>
          <a:lstStyle/>
          <a:p>
            <a:pPr lvl="0"/>
            <a:r>
              <a:rPr lang="en-GB" dirty="0"/>
              <a:t>Presentation software usually provides a wide variety of presentation formats and layouts for the slides to organise content appropriately.</a:t>
            </a:r>
          </a:p>
          <a:p>
            <a:pPr lvl="0"/>
            <a:r>
              <a:rPr lang="en-GB" dirty="0"/>
              <a:t>Multimedia components such as clipart images, video clips and audio clips can be incorporated into the slides.</a:t>
            </a:r>
          </a:p>
          <a:p>
            <a:pPr lvl="0"/>
            <a:r>
              <a:rPr lang="en-GB" dirty="0"/>
              <a:t>The timing of the slides can be set so that the presentation automatically displays the next slides / items after a predetermined period of time.</a:t>
            </a:r>
          </a:p>
        </p:txBody>
      </p:sp>
    </p:spTree>
    <p:extLst>
      <p:ext uri="{BB962C8B-B14F-4D97-AF65-F5344CB8AC3E}">
        <p14:creationId xmlns:p14="http://schemas.microsoft.com/office/powerpoint/2010/main" val="2838886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10.7.2 Running a slide show from current slide</a:t>
            </a:r>
          </a:p>
        </p:txBody>
      </p:sp>
      <p:sp>
        <p:nvSpPr>
          <p:cNvPr id="5" name="Content Placeholder 4"/>
          <p:cNvSpPr>
            <a:spLocks noGrp="1"/>
          </p:cNvSpPr>
          <p:nvPr>
            <p:ph idx="1"/>
          </p:nvPr>
        </p:nvSpPr>
        <p:spPr>
          <a:xfrm>
            <a:off x="-1" y="933600"/>
            <a:ext cx="9144001" cy="5519736"/>
          </a:xfrm>
        </p:spPr>
        <p:txBody>
          <a:bodyPr/>
          <a:lstStyle/>
          <a:p>
            <a:r>
              <a:rPr lang="en-US" sz="2000" dirty="0"/>
              <a:t>In PowerPoint, we can use the options under the </a:t>
            </a:r>
            <a:r>
              <a:rPr lang="en-US" sz="2000" b="1" dirty="0"/>
              <a:t>slide show </a:t>
            </a:r>
            <a:r>
              <a:rPr lang="en-US" sz="2000" dirty="0"/>
              <a:t>tab, </a:t>
            </a:r>
            <a:r>
              <a:rPr lang="en-US" sz="2000" b="1" dirty="0"/>
              <a:t>start slide show group</a:t>
            </a:r>
            <a:r>
              <a:rPr lang="en-US" sz="2000" dirty="0"/>
              <a:t> to run a slide show of all slides available in a presentation or to create a </a:t>
            </a:r>
            <a:r>
              <a:rPr lang="en-US" sz="2000" b="1" dirty="0"/>
              <a:t>custom show </a:t>
            </a:r>
            <a:r>
              <a:rPr lang="en-US" sz="2000" dirty="0"/>
              <a:t>(A subset of slides in an existing presentation to be shown to a particular audience).</a:t>
            </a:r>
          </a:p>
          <a:p>
            <a:endParaRPr lang="en-US" sz="2000" dirty="0"/>
          </a:p>
          <a:p>
            <a:endParaRPr lang="en-US" sz="2000" dirty="0"/>
          </a:p>
          <a:p>
            <a:endParaRPr lang="en-US" sz="2000" dirty="0"/>
          </a:p>
          <a:p>
            <a:endParaRPr lang="en-US" sz="2000" dirty="0"/>
          </a:p>
          <a:p>
            <a:endParaRPr lang="en-US" sz="2000" dirty="0"/>
          </a:p>
          <a:p>
            <a:r>
              <a:rPr lang="en-US" sz="2000" dirty="0"/>
              <a:t>To show all slides in your presentation from the beginning, click </a:t>
            </a:r>
            <a:r>
              <a:rPr lang="en-US" sz="2000" b="1" dirty="0"/>
              <a:t>Slide Show&gt;From Beginning </a:t>
            </a:r>
            <a:r>
              <a:rPr lang="en-US" sz="2000" dirty="0"/>
              <a:t>or press the </a:t>
            </a:r>
            <a:r>
              <a:rPr lang="en-US" sz="2000" b="1" dirty="0"/>
              <a:t>F5 </a:t>
            </a:r>
            <a:r>
              <a:rPr lang="en-US" sz="2000" dirty="0"/>
              <a:t>function key. </a:t>
            </a:r>
          </a:p>
          <a:p>
            <a:r>
              <a:rPr lang="en-US" sz="2000" dirty="0"/>
              <a:t>To run the slide show from the current position, you can click on </a:t>
            </a:r>
            <a:r>
              <a:rPr lang="en-US" sz="2000" b="1" dirty="0"/>
              <a:t>Slide Show&gt;From Current Slide or press Shift+F5 </a:t>
            </a:r>
            <a:r>
              <a:rPr lang="en-US" sz="2000" dirty="0"/>
              <a:t>on the keyboard.</a:t>
            </a:r>
          </a:p>
          <a:p>
            <a:r>
              <a:rPr lang="en-US" sz="2000" dirty="0"/>
              <a:t>To start a custom slide presentation that derives from another PowerPoint presentation, click </a:t>
            </a:r>
            <a:r>
              <a:rPr lang="en-US" sz="2000" b="1" dirty="0"/>
              <a:t>Custom Slide Show</a:t>
            </a:r>
            <a:r>
              <a:rPr lang="en-US" sz="2000" dirty="0"/>
              <a:t>, and then click the presentation that you want to view as a custom show or click on New to make a new custom section of slides for the custom show. </a:t>
            </a:r>
          </a:p>
        </p:txBody>
      </p:sp>
      <p:pic>
        <p:nvPicPr>
          <p:cNvPr id="6" name="Picture 5"/>
          <p:cNvPicPr>
            <a:picLocks noChangeAspect="1"/>
          </p:cNvPicPr>
          <p:nvPr/>
        </p:nvPicPr>
        <p:blipFill>
          <a:blip r:embed="rId3"/>
          <a:stretch>
            <a:fillRect/>
          </a:stretch>
        </p:blipFill>
        <p:spPr>
          <a:xfrm>
            <a:off x="47692" y="2204864"/>
            <a:ext cx="9060812" cy="1698204"/>
          </a:xfrm>
          <a:prstGeom prst="rect">
            <a:avLst/>
          </a:prstGeom>
        </p:spPr>
      </p:pic>
    </p:spTree>
    <p:extLst>
      <p:ext uri="{BB962C8B-B14F-4D97-AF65-F5344CB8AC3E}">
        <p14:creationId xmlns:p14="http://schemas.microsoft.com/office/powerpoint/2010/main" val="313390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10.8 Presentation projects for class presentation</a:t>
            </a:r>
          </a:p>
        </p:txBody>
      </p:sp>
      <p:sp>
        <p:nvSpPr>
          <p:cNvPr id="5" name="Content Placeholder 4"/>
          <p:cNvSpPr>
            <a:spLocks noGrp="1"/>
          </p:cNvSpPr>
          <p:nvPr>
            <p:ph idx="1"/>
          </p:nvPr>
        </p:nvSpPr>
        <p:spPr>
          <a:xfrm>
            <a:off x="-1" y="1124744"/>
            <a:ext cx="9144001" cy="5328592"/>
          </a:xfrm>
        </p:spPr>
        <p:txBody>
          <a:bodyPr/>
          <a:lstStyle/>
          <a:p>
            <a:pPr marL="0" indent="0">
              <a:buNone/>
            </a:pPr>
            <a:r>
              <a:rPr lang="en-GB" sz="2800" dirty="0"/>
              <a:t>Experience is the best teacher! You need to do lots of practice exercises to discover and gain more skills in word processing.</a:t>
            </a:r>
          </a:p>
          <a:p>
            <a:pPr marL="0" indent="0">
              <a:buNone/>
            </a:pPr>
            <a:endParaRPr lang="en-US" sz="2800" dirty="0"/>
          </a:p>
          <a:p>
            <a:r>
              <a:rPr lang="en-GB" sz="2800" i="1" dirty="0"/>
              <a:t>Some practical exercises are included in the Subsidiary ICT for Uganda book at the end of each practical chapter, but for more on the support files approach, practical questions, lab activities, and over twenty sets of standard full past papers and their support files, get a copy of the book entitled “FOR COMPUTER PRACTICAL APPLICATIONS LAB ACTIVITIES  for Uganda”  - Second Edition 2018 by </a:t>
            </a:r>
            <a:r>
              <a:rPr lang="en-GB" sz="2800" i="1" dirty="0" err="1"/>
              <a:t>Mukalele</a:t>
            </a:r>
            <a:r>
              <a:rPr lang="en-GB" sz="2800" i="1" dirty="0"/>
              <a:t> Rogers.</a:t>
            </a:r>
          </a:p>
          <a:p>
            <a:endParaRPr lang="en-US" sz="2800" dirty="0"/>
          </a:p>
        </p:txBody>
      </p:sp>
    </p:spTree>
    <p:extLst>
      <p:ext uri="{BB962C8B-B14F-4D97-AF65-F5344CB8AC3E}">
        <p14:creationId xmlns:p14="http://schemas.microsoft.com/office/powerpoint/2010/main" val="34432573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43174" y="1066800"/>
            <a:ext cx="3729026" cy="1858144"/>
          </a:xfrm>
        </p:spPr>
        <p:txBody>
          <a:bodyPr/>
          <a:lstStyle/>
          <a:p>
            <a:r>
              <a:rPr lang="en-US" sz="4000" b="1" i="1" dirty="0">
                <a:solidFill>
                  <a:schemeClr val="tx1">
                    <a:lumMod val="95000"/>
                    <a:lumOff val="5000"/>
                  </a:schemeClr>
                </a:solidFill>
              </a:rPr>
              <a:t>Subsidiary ICT for Uganda</a:t>
            </a:r>
            <a:endParaRPr lang="en-US" sz="4000" b="1" dirty="0">
              <a:solidFill>
                <a:schemeClr val="tx1">
                  <a:lumMod val="95000"/>
                  <a:lumOff val="5000"/>
                </a:schemeClr>
              </a:solidFill>
            </a:endParaRPr>
          </a:p>
        </p:txBody>
      </p:sp>
      <p:sp>
        <p:nvSpPr>
          <p:cNvPr id="4" name="Subtitle 3"/>
          <p:cNvSpPr>
            <a:spLocks noGrp="1"/>
          </p:cNvSpPr>
          <p:nvPr>
            <p:ph type="subTitle" idx="1"/>
          </p:nvPr>
        </p:nvSpPr>
        <p:spPr/>
        <p:txBody>
          <a:bodyPr/>
          <a:lstStyle/>
          <a:p>
            <a:r>
              <a:rPr lang="en-US" b="1" dirty="0">
                <a:solidFill>
                  <a:schemeClr val="tx1">
                    <a:lumMod val="95000"/>
                    <a:lumOff val="5000"/>
                  </a:schemeClr>
                </a:solidFill>
              </a:rPr>
              <a:t>End of Topic 10: </a:t>
            </a:r>
          </a:p>
          <a:p>
            <a:r>
              <a:rPr lang="en-US" b="1" dirty="0">
                <a:solidFill>
                  <a:schemeClr val="tx1">
                    <a:lumMod val="95000"/>
                    <a:lumOff val="5000"/>
                  </a:schemeClr>
                </a:solidFill>
              </a:rPr>
              <a:t>Electronic Presentation</a:t>
            </a:r>
          </a:p>
          <a:p>
            <a:r>
              <a:rPr lang="en-US" b="1" dirty="0">
                <a:solidFill>
                  <a:schemeClr val="tx1">
                    <a:lumMod val="95000"/>
                    <a:lumOff val="5000"/>
                  </a:schemeClr>
                </a:solidFill>
              </a:rPr>
              <a:t>Next Topic </a:t>
            </a:r>
            <a:r>
              <a:rPr lang="en-GB" b="1" dirty="0">
                <a:solidFill>
                  <a:schemeClr val="tx1">
                    <a:lumMod val="95000"/>
                    <a:lumOff val="5000"/>
                  </a:schemeClr>
                </a:solidFill>
              </a:rPr>
              <a:t>11: Data Communication and Networking</a:t>
            </a:r>
            <a:endParaRPr lang="en-US" dirty="0">
              <a:solidFill>
                <a:schemeClr val="tx1">
                  <a:lumMod val="95000"/>
                  <a:lumOff val="5000"/>
                </a:schemeClr>
              </a:solidFill>
            </a:endParaRPr>
          </a:p>
        </p:txBody>
      </p:sp>
    </p:spTree>
    <p:extLst>
      <p:ext uri="{BB962C8B-B14F-4D97-AF65-F5344CB8AC3E}">
        <p14:creationId xmlns:p14="http://schemas.microsoft.com/office/powerpoint/2010/main" val="1690621989"/>
      </p:ext>
    </p:extLst>
  </p:cSld>
  <p:clrMapOvr>
    <a:masterClrMapping/>
  </p:clrMapOvr>
</p:sld>
</file>

<file path=ppt/theme/theme1.xml><?xml version="1.0" encoding="utf-8"?>
<a:theme xmlns:a="http://schemas.openxmlformats.org/drawingml/2006/main" name="SubICTForUganda">
  <a:themeElements>
    <a:clrScheme name="Custom 2">
      <a:dk1>
        <a:sysClr val="windowText" lastClr="000000"/>
      </a:dk1>
      <a:lt1>
        <a:sysClr val="window" lastClr="FFFFFF"/>
      </a:lt1>
      <a:dk2>
        <a:srgbClr val="4E3B30"/>
      </a:dk2>
      <a:lt2>
        <a:srgbClr val="FBEEC9"/>
      </a:lt2>
      <a:accent1>
        <a:srgbClr val="F0A22E"/>
      </a:accent1>
      <a:accent2>
        <a:srgbClr val="C00000"/>
      </a:accent2>
      <a:accent3>
        <a:srgbClr val="A6CB6B"/>
      </a:accent3>
      <a:accent4>
        <a:srgbClr val="A19574"/>
      </a:accent4>
      <a:accent5>
        <a:srgbClr val="A5644E"/>
      </a:accent5>
      <a:accent6>
        <a:srgbClr val="C17529"/>
      </a:accent6>
      <a:hlink>
        <a:srgbClr val="AD1F1F"/>
      </a:hlink>
      <a:folHlink>
        <a:srgbClr val="FFC42F"/>
      </a:folHlink>
    </a:clrScheme>
    <a:fontScheme name="MIS12">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bICTForUganda" id="{6CE2E6CA-FC79-4C56-9866-484B5A2A06D1}" vid="{D6DA320D-04A1-47D3-A43E-D719D2AB46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3520</TotalTime>
  <Words>8229</Words>
  <Application>Microsoft Office PowerPoint</Application>
  <PresentationFormat>On-screen Show (4:3)</PresentationFormat>
  <Paragraphs>683</Paragraphs>
  <Slides>92</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92</vt:i4>
      </vt:variant>
    </vt:vector>
  </HeadingPairs>
  <TitlesOfParts>
    <vt:vector size="102" baseType="lpstr">
      <vt:lpstr>Arial</vt:lpstr>
      <vt:lpstr>Book Antiqua</vt:lpstr>
      <vt:lpstr>Calibri</vt:lpstr>
      <vt:lpstr>Cambria</vt:lpstr>
      <vt:lpstr>Mangal</vt:lpstr>
      <vt:lpstr>New York</vt:lpstr>
      <vt:lpstr>Times</vt:lpstr>
      <vt:lpstr>Times New Roman</vt:lpstr>
      <vt:lpstr>Tw Cen MT Condensed</vt:lpstr>
      <vt:lpstr>SubICTForUganda</vt:lpstr>
      <vt:lpstr>Subsidiary ICT for Uganda</vt:lpstr>
      <vt:lpstr>Background</vt:lpstr>
      <vt:lpstr>Presentation Outline</vt:lpstr>
      <vt:lpstr>Sub Topic 10.1:  Introduction to Electronic Presentation</vt:lpstr>
      <vt:lpstr>10.1.1 Meaning of presentation</vt:lpstr>
      <vt:lpstr>10.1.2 Examples of presentation software</vt:lpstr>
      <vt:lpstr>10.1.3 Functions of presentation software </vt:lpstr>
      <vt:lpstr>10.1.4 Purpose &amp; merits of electronic presentations</vt:lpstr>
      <vt:lpstr>10.1.4 Purpose &amp; merits of electronic presentations</vt:lpstr>
      <vt:lpstr>10.1.4 Purpose &amp; merits of electronic presentations</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10.1.5 Principles of a good presentation</vt:lpstr>
      <vt:lpstr>10.1.6 Features of a presentation software interface </vt:lpstr>
      <vt:lpstr>10.1.6 Features of a presentation software interface </vt:lpstr>
      <vt:lpstr>10.1.6 Features of a presentation software interface </vt:lpstr>
      <vt:lpstr>10.1.7 Application areas of a presentation</vt:lpstr>
      <vt:lpstr>Sub Topic 10.2: Working with Presentation Software</vt:lpstr>
      <vt:lpstr>10.2.1 Opening  and closing of presentation software </vt:lpstr>
      <vt:lpstr>10.2.1 Opening  and closing of presentation software </vt:lpstr>
      <vt:lpstr>10.2.1 Opening  and closing of presentation software </vt:lpstr>
      <vt:lpstr>10.2.2 Creation of slides in a presentation </vt:lpstr>
      <vt:lpstr>10.2.3 Creating presentations based on different appropriate templates</vt:lpstr>
      <vt:lpstr>10.2.3 Creating presentations based on different appropriate templates</vt:lpstr>
      <vt:lpstr>10.2.4 Saving presentations in different formats</vt:lpstr>
      <vt:lpstr>Sub Topic 10.3: Developing a Presentation</vt:lpstr>
      <vt:lpstr>10.3.1 Presentation views</vt:lpstr>
      <vt:lpstr>10.3.1 Presentation views</vt:lpstr>
      <vt:lpstr>10.3.1 Presentation views</vt:lpstr>
      <vt:lpstr>10.3.1 Presentation views</vt:lpstr>
      <vt:lpstr>10.3.2 Slide design</vt:lpstr>
      <vt:lpstr>10.3.2 Slide design</vt:lpstr>
      <vt:lpstr>10.3.2 Slide design</vt:lpstr>
      <vt:lpstr>10.3.3 Slide master  </vt:lpstr>
      <vt:lpstr>10.3.3 Slide master  </vt:lpstr>
      <vt:lpstr>10.3.3 Slide master  </vt:lpstr>
      <vt:lpstr>10.3.3 Slide master  </vt:lpstr>
      <vt:lpstr>10.3.3 Slide master  </vt:lpstr>
      <vt:lpstr>Sub Topic 4: Charts</vt:lpstr>
      <vt:lpstr>10.4.1 Creating Charts</vt:lpstr>
      <vt:lpstr>10.4.1 Creating Charts</vt:lpstr>
      <vt:lpstr>10.4.1 Creating Charts</vt:lpstr>
      <vt:lpstr>10.4.2 Importing data/charts from other applications such as spreadsheets. </vt:lpstr>
      <vt:lpstr>10.4.3 Chart types of a presentation software</vt:lpstr>
      <vt:lpstr>10.4.3 Chart types of a presentation software</vt:lpstr>
      <vt:lpstr>10.4.3 Chart types of a presentation software</vt:lpstr>
      <vt:lpstr>10.4.3 Chart types of a presentation software</vt:lpstr>
      <vt:lpstr>10.4.3 Chart types of a presentation software</vt:lpstr>
      <vt:lpstr>10.4.3 Chart types of a presentation software</vt:lpstr>
      <vt:lpstr>10.4.3 Chart types of a presentation software</vt:lpstr>
      <vt:lpstr>10.4.3 Chart types of a presentation software</vt:lpstr>
      <vt:lpstr>10.4.4 Organization charts</vt:lpstr>
      <vt:lpstr>10.4.4 Organization charts</vt:lpstr>
      <vt:lpstr>Sub Topic 5: Graphical Objects</vt:lpstr>
      <vt:lpstr>10.5.1 Different types of graphics that can be used in presentation software</vt:lpstr>
      <vt:lpstr>10.5.2 Inserting the different types of graphics on a slide</vt:lpstr>
      <vt:lpstr>10.5.3 Manipulating and organizing graphics on a slide</vt:lpstr>
      <vt:lpstr>10.5.4 Inserting text boxes on a slide</vt:lpstr>
      <vt:lpstr>10.5.4 Inserting text boxes on a slide</vt:lpstr>
      <vt:lpstr>Sub Topic 6: Presentation Output</vt:lpstr>
      <vt:lpstr>10.6.1 Using transitional effects  </vt:lpstr>
      <vt:lpstr>10.6.1 Using transitional effects  </vt:lpstr>
      <vt:lpstr>10.6.2 Using animation effects </vt:lpstr>
      <vt:lpstr>10.6.2 Using animation effects </vt:lpstr>
      <vt:lpstr>10.6.3 Adding presenter notes on a slide</vt:lpstr>
      <vt:lpstr>10.6.3 Adding presenter notes on a slide</vt:lpstr>
      <vt:lpstr>10.6.4 Navigation using action buttons and hyperlinks </vt:lpstr>
      <vt:lpstr>10.6.4 Navigation using action buttons and hyperlinks </vt:lpstr>
      <vt:lpstr>10.6.4 Navigation using action buttons and hyperlinks </vt:lpstr>
      <vt:lpstr>10.6.5 Checking spelling</vt:lpstr>
      <vt:lpstr>10.6.6 Saving a presentation in appropriate output formats</vt:lpstr>
      <vt:lpstr>10.6.6 Saving a presentation in appropriate output formats</vt:lpstr>
      <vt:lpstr>10.6.6 Saving a presentation in appropriate output formats</vt:lpstr>
      <vt:lpstr>10.6.6 Saving a presentation in appropriate output formats</vt:lpstr>
      <vt:lpstr>10.6.6 Saving a presentation in appropriate output formats</vt:lpstr>
      <vt:lpstr>10.6.7 Choosing printer options and printing a presentation</vt:lpstr>
      <vt:lpstr>10.6.7 Choosing printer options and printing a presentation</vt:lpstr>
      <vt:lpstr>10.6.7 Choosing printer options and printing a presentation</vt:lpstr>
      <vt:lpstr>10.6.7 Choosing printer options and printing a presentation</vt:lpstr>
      <vt:lpstr>Sub Topic 10.7: Slide Show</vt:lpstr>
      <vt:lpstr>10.7.1 Setting up a slide show to run manually or automatically</vt:lpstr>
      <vt:lpstr>10.7.2 Running a slide show from current slide</vt:lpstr>
      <vt:lpstr>10.8 Presentation projects for class presentation</vt:lpstr>
      <vt:lpstr>Subsidiary ICT for Uganda</vt:lpstr>
    </vt:vector>
  </TitlesOfParts>
  <Company>Sharebility Uganda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Electronic Presentation - Subsidiary ICT for Uganda by Mukalele Rogers</dc:title>
  <dc:subject>UACE Subsidiary ICT 850</dc:subject>
  <dc:creator>Rogers Mukalele</dc:creator>
  <cp:keywords>UACE, UNEB,ICT,SHAREBILITY UGANDA</cp:keywords>
  <cp:lastModifiedBy>Kakuru Benard</cp:lastModifiedBy>
  <cp:revision>286</cp:revision>
  <dcterms:created xsi:type="dcterms:W3CDTF">2012-08-28T13:36:21Z</dcterms:created>
  <dcterms:modified xsi:type="dcterms:W3CDTF">2024-03-26T17:28:39Z</dcterms:modified>
</cp:coreProperties>
</file>